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01" r:id="rId2"/>
    <p:sldId id="300" r:id="rId3"/>
    <p:sldId id="306" r:id="rId4"/>
    <p:sldId id="283" r:id="rId5"/>
    <p:sldId id="284" r:id="rId6"/>
    <p:sldId id="285" r:id="rId7"/>
    <p:sldId id="303" r:id="rId8"/>
    <p:sldId id="308" r:id="rId9"/>
    <p:sldId id="309" r:id="rId10"/>
    <p:sldId id="311" r:id="rId11"/>
    <p:sldId id="287" r:id="rId12"/>
    <p:sldId id="304" r:id="rId13"/>
    <p:sldId id="305" r:id="rId14"/>
    <p:sldId id="288" r:id="rId15"/>
    <p:sldId id="289" r:id="rId16"/>
    <p:sldId id="307" r:id="rId17"/>
    <p:sldId id="313" r:id="rId18"/>
    <p:sldId id="316" r:id="rId19"/>
    <p:sldId id="314" r:id="rId20"/>
    <p:sldId id="315" r:id="rId21"/>
    <p:sldId id="290" r:id="rId22"/>
    <p:sldId id="291" r:id="rId23"/>
    <p:sldId id="292" r:id="rId24"/>
    <p:sldId id="294" r:id="rId25"/>
    <p:sldId id="295" r:id="rId26"/>
    <p:sldId id="296" r:id="rId27"/>
    <p:sldId id="297" r:id="rId28"/>
    <p:sldId id="298" r:id="rId29"/>
    <p:sldId id="278" r:id="rId30"/>
    <p:sldId id="256" r:id="rId31"/>
    <p:sldId id="257" r:id="rId32"/>
    <p:sldId id="258" r:id="rId33"/>
    <p:sldId id="259" r:id="rId34"/>
    <p:sldId id="260" r:id="rId35"/>
    <p:sldId id="261" r:id="rId36"/>
    <p:sldId id="262" r:id="rId37"/>
    <p:sldId id="263" r:id="rId38"/>
    <p:sldId id="264" r:id="rId39"/>
    <p:sldId id="265" r:id="rId40"/>
    <p:sldId id="266" r:id="rId41"/>
    <p:sldId id="267" r:id="rId42"/>
    <p:sldId id="268" r:id="rId43"/>
    <p:sldId id="269" r:id="rId44"/>
    <p:sldId id="270" r:id="rId45"/>
    <p:sldId id="271" r:id="rId46"/>
    <p:sldId id="272" r:id="rId47"/>
    <p:sldId id="273" r:id="rId48"/>
    <p:sldId id="274" r:id="rId49"/>
    <p:sldId id="275" r:id="rId50"/>
    <p:sldId id="276" r:id="rId51"/>
    <p:sldId id="317"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6600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86" d="100"/>
          <a:sy n="86" d="100"/>
        </p:scale>
        <p:origin x="-137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6DB1A4E-DC10-485C-B009-FB3DB294A128}" type="datetimeFigureOut">
              <a:rPr lang="en-US" smtClean="0"/>
              <a:pPr/>
              <a:t>11/16/2014</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9A3A9BE-6A3B-4449-80FF-41338BA00F8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DB1A4E-DC10-485C-B009-FB3DB294A128}" type="datetimeFigureOut">
              <a:rPr lang="en-US" smtClean="0"/>
              <a:pPr/>
              <a:t>11/16/2014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A3A9BE-6A3B-4449-80FF-41338BA00F8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F6DB1A4E-DC10-485C-B009-FB3DB294A128}" type="datetimeFigureOut">
              <a:rPr lang="en-US" smtClean="0"/>
              <a:pPr/>
              <a:t>11/16/2014</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9A3A9BE-6A3B-4449-80FF-41338BA00F8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DB1A4E-DC10-485C-B009-FB3DB294A128}" type="datetimeFigureOut">
              <a:rPr lang="en-US" smtClean="0"/>
              <a:pPr/>
              <a:t>11/16/2014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A3A9BE-6A3B-4449-80FF-41338BA00F8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6DB1A4E-DC10-485C-B009-FB3DB294A128}" type="datetimeFigureOut">
              <a:rPr lang="en-US" smtClean="0"/>
              <a:pPr/>
              <a:t>11/16/2014</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19A3A9BE-6A3B-4449-80FF-41338BA00F8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DB1A4E-DC10-485C-B009-FB3DB294A128}" type="datetimeFigureOut">
              <a:rPr lang="en-US" smtClean="0"/>
              <a:pPr/>
              <a:t>11/16/2014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9A3A9BE-6A3B-4449-80FF-41338BA00F8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DB1A4E-DC10-485C-B009-FB3DB294A128}" type="datetimeFigureOut">
              <a:rPr lang="en-US" smtClean="0"/>
              <a:pPr/>
              <a:t>11/16/2014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9A3A9BE-6A3B-4449-80FF-41338BA00F8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6DB1A4E-DC10-485C-B009-FB3DB294A128}" type="datetimeFigureOut">
              <a:rPr lang="en-US" smtClean="0"/>
              <a:pPr/>
              <a:t>11/16/2014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9A3A9BE-6A3B-4449-80FF-41338BA00F8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F6DB1A4E-DC10-485C-B009-FB3DB294A128}" type="datetimeFigureOut">
              <a:rPr lang="en-US" smtClean="0"/>
              <a:pPr/>
              <a:t>11/16/2014</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19A3A9BE-6A3B-4449-80FF-41338BA00F8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DB1A4E-DC10-485C-B009-FB3DB294A128}" type="datetimeFigureOut">
              <a:rPr lang="en-US" smtClean="0"/>
              <a:pPr/>
              <a:t>11/16/2014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9A3A9BE-6A3B-4449-80FF-41338BA00F8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F6DB1A4E-DC10-485C-B009-FB3DB294A128}" type="datetimeFigureOut">
              <a:rPr lang="en-US" smtClean="0"/>
              <a:pPr/>
              <a:t>11/16/2014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9A3A9BE-6A3B-4449-80FF-41338BA00F88}"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6DB1A4E-DC10-485C-B009-FB3DB294A128}" type="datetimeFigureOut">
              <a:rPr lang="en-US" smtClean="0"/>
              <a:pPr/>
              <a:t>11/16/2014</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9A3A9BE-6A3B-4449-80FF-41338BA00F8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clipartconnection.com/search/download?oid=1244651&amp;fmt=GI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google.com/url?url=http://www.clipartbest.com/male-symbol-picture&amp;rct=j&amp;frm=1&amp;q=&amp;esrc=s&amp;sa=U&amp;ei=YyZnVMuEK5DpaJLrgpgM&amp;ved=0CCIQ9QEwBg&amp;usg=AFQjCNEcLLKOY0DMy7y_r8tk4zrvmCJ5pQ" TargetMode="Externa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hyperlink" Target="http://www.google.com/url?url=http://www.clipartbest.com/female-male-symbol&amp;rct=j&amp;frm=1&amp;q=&amp;esrc=s&amp;sa=U&amp;ei=YyZnVMuEK5DpaJLrgpgM&amp;ved=0CDgQ9QEwEQ&amp;usg=AFQjCNGZzYdd-M2gqACVWm2c_hM_wEDnww"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janvier-labs.com/isotope/p/photo_wistar_outbred_rat.jpg"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hyperlink" Target="http://www.eurekalert.org/multimedia/pub/media/17549.jp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hyperlink" Target="http://www.eurekalert.org/multimedia/pub/media/17549.jpg"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7.xml"/><Relationship Id="rId4" Type="http://schemas.openxmlformats.org/officeDocument/2006/relationships/image" Target="../media/image28.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url?url=http://www.nydailynews.com/life-style/albino-animals-gallery-1.26671?pmSlide=1.37037&amp;rct=j&amp;frm=1&amp;q=&amp;esrc=s&amp;sa=U&amp;ei=VzFnVOKJOsncavXKgDA&amp;ved=0CB4Q9QEwBA&amp;usg=AFQjCNHUVJ7fd1zEVkrMZtcrWrhlpPiyOA"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eurekalert.org/multimedia/pub/media/17549.jpg" TargetMode="External"/><Relationship Id="rId1" Type="http://schemas.openxmlformats.org/officeDocument/2006/relationships/slideLayout" Target="../slideLayouts/slideLayout6.xml"/><Relationship Id="rId6" Type="http://schemas.openxmlformats.org/officeDocument/2006/relationships/image" Target="../media/image7.jpeg"/><Relationship Id="rId5" Type="http://schemas.openxmlformats.org/officeDocument/2006/relationships/hyperlink" Target="http://www.janvier-labs.com/isotope/p/photo_wistar_outbred_rat.jpg" TargetMode="External"/><Relationship Id="rId4" Type="http://schemas.openxmlformats.org/officeDocument/2006/relationships/image" Target="../media/image6.png"/></Relationships>
</file>

<file path=ppt/slides/_rels/slide40.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828800"/>
            <a:ext cx="8305800" cy="1143000"/>
          </a:xfrm>
        </p:spPr>
        <p:txBody>
          <a:bodyPr/>
          <a:lstStyle/>
          <a:p>
            <a:r>
              <a:rPr lang="en-US" b="1" dirty="0" smtClean="0">
                <a:solidFill>
                  <a:schemeClr val="tx1"/>
                </a:solidFill>
                <a:latin typeface="Rockwell" pitchFamily="18" charset="0"/>
              </a:rPr>
              <a:t>General Guide </a:t>
            </a:r>
            <a:r>
              <a:rPr lang="en-US" b="1" dirty="0">
                <a:solidFill>
                  <a:schemeClr val="tx1"/>
                </a:solidFill>
                <a:latin typeface="Rockwell" pitchFamily="18" charset="0"/>
              </a:rPr>
              <a:t>to the Rat</a:t>
            </a:r>
          </a:p>
        </p:txBody>
      </p:sp>
      <p:sp>
        <p:nvSpPr>
          <p:cNvPr id="2051" name="Rectangle 3"/>
          <p:cNvSpPr>
            <a:spLocks noGrp="1" noChangeArrowheads="1"/>
          </p:cNvSpPr>
          <p:nvPr>
            <p:ph type="subTitle" idx="1"/>
          </p:nvPr>
        </p:nvSpPr>
        <p:spPr>
          <a:xfrm>
            <a:off x="1233487" y="3124200"/>
            <a:ext cx="6400800" cy="1752600"/>
          </a:xfrm>
        </p:spPr>
        <p:txBody>
          <a:bodyPr/>
          <a:lstStyle/>
          <a:p>
            <a:pPr algn="ctr"/>
            <a:r>
              <a:rPr lang="en-US" dirty="0">
                <a:latin typeface="Rockwell" pitchFamily="18" charset="0"/>
              </a:rPr>
              <a:t>The Norway rat </a:t>
            </a:r>
          </a:p>
          <a:p>
            <a:pPr algn="ctr"/>
            <a:r>
              <a:rPr lang="en-US" dirty="0">
                <a:latin typeface="Rockwell" pitchFamily="18" charset="0"/>
              </a:rPr>
              <a:t>(</a:t>
            </a:r>
            <a:r>
              <a:rPr lang="en-US" dirty="0" err="1">
                <a:latin typeface="Rockwell" pitchFamily="18" charset="0"/>
              </a:rPr>
              <a:t>Rattus</a:t>
            </a:r>
            <a:r>
              <a:rPr lang="en-US" dirty="0">
                <a:latin typeface="Rockwell" pitchFamily="18" charset="0"/>
              </a:rPr>
              <a:t> </a:t>
            </a:r>
            <a:r>
              <a:rPr lang="en-US" dirty="0" err="1">
                <a:latin typeface="Rockwell" pitchFamily="18" charset="0"/>
              </a:rPr>
              <a:t>norvegicus</a:t>
            </a:r>
            <a:r>
              <a:rPr lang="en-US" dirty="0" smtClean="0">
                <a:latin typeface="Rockwell" pitchFamily="18" charset="0"/>
              </a:rPr>
              <a:t>)</a:t>
            </a:r>
            <a:endParaRPr lang="en-US" dirty="0">
              <a:latin typeface="Rockwell" pitchFamily="18" charset="0"/>
            </a:endParaRPr>
          </a:p>
        </p:txBody>
      </p:sp>
      <p:sp>
        <p:nvSpPr>
          <p:cNvPr id="2053" name="Text Box 5"/>
          <p:cNvSpPr txBox="1">
            <a:spLocks noChangeArrowheads="1"/>
          </p:cNvSpPr>
          <p:nvPr/>
        </p:nvSpPr>
        <p:spPr bwMode="auto">
          <a:xfrm>
            <a:off x="1050925" y="884238"/>
            <a:ext cx="3651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a:solidFill>
                  <a:srgbClr val="3C3C64"/>
                </a:solidFill>
                <a:latin typeface="Comic Sans MS" pitchFamily="66" charset="0"/>
                <a:hlinkClick r:id="rId2"/>
              </a:rPr>
              <a:t>  </a:t>
            </a:r>
            <a:endParaRPr lang="en-US">
              <a:solidFill>
                <a:srgbClr val="3C3C64"/>
              </a:solidFill>
              <a:latin typeface="Comic Sans MS" pitchFamily="66" charset="0"/>
            </a:endParaRPr>
          </a:p>
        </p:txBody>
      </p:sp>
      <p:pic>
        <p:nvPicPr>
          <p:cNvPr id="2054" name="Picture 6" descr="J:\science\yawnmouse.gif"/>
          <p:cNvPicPr>
            <a:picLocks noChangeAspect="1" noChangeArrowheads="1" noCrop="1"/>
          </p:cNvPicPr>
          <p:nvPr/>
        </p:nvPicPr>
        <p:blipFill>
          <a:blip r:embed="rId3">
            <a:extLst>
              <a:ext uri="{28A0092B-C50C-407E-A947-70E740481C1C}">
                <a14:useLocalDpi xmlns:a14="http://schemas.microsoft.com/office/drawing/2010/main" xmlns="" val="0"/>
              </a:ext>
            </a:extLst>
          </a:blip>
          <a:srcRect/>
          <a:stretch>
            <a:fillRect/>
          </a:stretch>
        </p:blipFill>
        <p:spPr bwMode="auto">
          <a:xfrm>
            <a:off x="838200" y="5013325"/>
            <a:ext cx="1371600" cy="1463675"/>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1600200" y="685800"/>
            <a:ext cx="5791200" cy="523220"/>
          </a:xfrm>
          <a:prstGeom prst="rect">
            <a:avLst/>
          </a:prstGeom>
          <a:noFill/>
        </p:spPr>
        <p:txBody>
          <a:bodyPr wrap="square" rtlCol="0">
            <a:spAutoFit/>
          </a:bodyPr>
          <a:lstStyle/>
          <a:p>
            <a:pPr algn="ctr"/>
            <a:r>
              <a:rPr lang="en-US" sz="2800" b="1" dirty="0" smtClean="0"/>
              <a:t>In the name of God</a:t>
            </a:r>
            <a:endParaRPr lang="en-US" sz="2800" b="1" dirty="0"/>
          </a:p>
        </p:txBody>
      </p:sp>
    </p:spTree>
    <p:extLst>
      <p:ext uri="{BB962C8B-B14F-4D97-AF65-F5344CB8AC3E}">
        <p14:creationId xmlns:p14="http://schemas.microsoft.com/office/powerpoint/2010/main" xmlns="" val="2828444600"/>
      </p:ext>
    </p:extLst>
  </p:cSld>
  <p:clrMapOvr>
    <a:masterClrMapping/>
  </p:clrMapOvr>
  <p:transition advTm="577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at 2"/>
          <p:cNvPicPr>
            <a:picLocks noChangeAspect="1" noChangeArrowheads="1"/>
          </p:cNvPicPr>
          <p:nvPr/>
        </p:nvPicPr>
        <p:blipFill>
          <a:blip r:embed="rId2"/>
          <a:srcRect/>
          <a:stretch>
            <a:fillRect/>
          </a:stretch>
        </p:blipFill>
        <p:spPr bwMode="auto">
          <a:xfrm>
            <a:off x="304800" y="838200"/>
            <a:ext cx="7620000" cy="46482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28600"/>
            <a:ext cx="8153400" cy="1015663"/>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Sexing</a:t>
            </a:r>
            <a:r>
              <a:rPr lang="en-US" dirty="0" smtClean="0"/>
              <a:t> </a:t>
            </a:r>
          </a:p>
          <a:p>
            <a:endParaRPr lang="en-US" dirty="0"/>
          </a:p>
          <a:p>
            <a:endParaRPr lang="en-US" dirty="0"/>
          </a:p>
        </p:txBody>
      </p:sp>
      <p:pic>
        <p:nvPicPr>
          <p:cNvPr id="1026" name="Picture 2" descr="https://encrypted-tbn0.gstatic.com/images?q=tbn:ANd9GcSvewJ2KNrBhcUx-pbTMKRQ1TDEm3uV4qRzzb_9Z-7aoh4PRfAumyZo3lQ">
            <a:hlinkClick r:id="rId2"/>
          </p:cNvPr>
          <p:cNvPicPr>
            <a:picLocks noChangeAspect="1" noChangeArrowheads="1"/>
          </p:cNvPicPr>
          <p:nvPr/>
        </p:nvPicPr>
        <p:blipFill>
          <a:blip r:embed="rId3"/>
          <a:srcRect/>
          <a:stretch>
            <a:fillRect/>
          </a:stretch>
        </p:blipFill>
        <p:spPr bwMode="auto">
          <a:xfrm>
            <a:off x="304800" y="914400"/>
            <a:ext cx="685800" cy="685800"/>
          </a:xfrm>
          <a:prstGeom prst="rect">
            <a:avLst/>
          </a:prstGeom>
          <a:noFill/>
        </p:spPr>
      </p:pic>
      <p:sp>
        <p:nvSpPr>
          <p:cNvPr id="4" name="TextBox 3"/>
          <p:cNvSpPr txBox="1"/>
          <p:nvPr/>
        </p:nvSpPr>
        <p:spPr>
          <a:xfrm>
            <a:off x="1371600" y="762000"/>
            <a:ext cx="7315200" cy="1569660"/>
          </a:xfrm>
          <a:prstGeom prst="rect">
            <a:avLst/>
          </a:prstGeom>
          <a:noFill/>
        </p:spPr>
        <p:txBody>
          <a:bodyPr wrap="square" rtlCol="0">
            <a:spAutoFit/>
          </a:bodyPr>
          <a:lstStyle/>
          <a:p>
            <a:r>
              <a:rPr lang="en-US" sz="2000" dirty="0" smtClean="0">
                <a:latin typeface="Times New Roman" pitchFamily="18" charset="0"/>
                <a:cs typeface="Times New Roman" pitchFamily="18" charset="0"/>
              </a:rPr>
              <a:t>1- Testicles  : early age</a:t>
            </a:r>
          </a:p>
          <a:p>
            <a:r>
              <a:rPr lang="en-US" sz="2000" dirty="0" smtClean="0">
                <a:latin typeface="Times New Roman" pitchFamily="18" charset="0"/>
                <a:cs typeface="Times New Roman" pitchFamily="18" charset="0"/>
              </a:rPr>
              <a:t>2- larger genital papilla</a:t>
            </a:r>
          </a:p>
          <a:p>
            <a:r>
              <a:rPr lang="en-US" sz="2000" dirty="0" smtClean="0">
                <a:latin typeface="Times New Roman" pitchFamily="18" charset="0"/>
                <a:cs typeface="Times New Roman" pitchFamily="18" charset="0"/>
              </a:rPr>
              <a:t>3- greater </a:t>
            </a:r>
            <a:r>
              <a:rPr lang="en-US" sz="2000" dirty="0" err="1" smtClean="0">
                <a:latin typeface="Times New Roman" pitchFamily="18" charset="0"/>
                <a:cs typeface="Times New Roman" pitchFamily="18" charset="0"/>
              </a:rPr>
              <a:t>anogenital</a:t>
            </a:r>
            <a:r>
              <a:rPr lang="en-US" sz="2000" dirty="0" smtClean="0">
                <a:latin typeface="Times New Roman" pitchFamily="18" charset="0"/>
                <a:cs typeface="Times New Roman" pitchFamily="18" charset="0"/>
              </a:rPr>
              <a:t> distance (5 mm at 7 days)</a:t>
            </a:r>
          </a:p>
          <a:p>
            <a:endParaRPr lang="en-US" dirty="0" smtClean="0"/>
          </a:p>
          <a:p>
            <a:endParaRPr lang="en-US" dirty="0"/>
          </a:p>
        </p:txBody>
      </p:sp>
      <p:pic>
        <p:nvPicPr>
          <p:cNvPr id="1028" name="Picture 4" descr="https://encrypted-tbn0.gstatic.com/images?q=tbn:ANd9GcTTwNba65TnVIWoUZeBDj1fU6cfiE7tZofDkXVdeuy5TB_vJoJfAg4A-hM">
            <a:hlinkClick r:id="rId4"/>
          </p:cNvPr>
          <p:cNvPicPr>
            <a:picLocks noChangeAspect="1" noChangeArrowheads="1"/>
          </p:cNvPicPr>
          <p:nvPr/>
        </p:nvPicPr>
        <p:blipFill>
          <a:blip r:embed="rId5"/>
          <a:srcRect/>
          <a:stretch>
            <a:fillRect/>
          </a:stretch>
        </p:blipFill>
        <p:spPr bwMode="auto">
          <a:xfrm>
            <a:off x="228600" y="2209800"/>
            <a:ext cx="762000" cy="685800"/>
          </a:xfrm>
          <a:prstGeom prst="rect">
            <a:avLst/>
          </a:prstGeom>
          <a:noFill/>
        </p:spPr>
      </p:pic>
      <p:sp>
        <p:nvSpPr>
          <p:cNvPr id="6" name="TextBox 5"/>
          <p:cNvSpPr txBox="1"/>
          <p:nvPr/>
        </p:nvSpPr>
        <p:spPr>
          <a:xfrm>
            <a:off x="1447800" y="2209800"/>
            <a:ext cx="6477000" cy="1015663"/>
          </a:xfrm>
          <a:prstGeom prst="rect">
            <a:avLst/>
          </a:prstGeom>
          <a:noFill/>
        </p:spPr>
        <p:txBody>
          <a:bodyPr wrap="square" rtlCol="0">
            <a:spAutoFit/>
          </a:bodyPr>
          <a:lstStyle/>
          <a:p>
            <a:r>
              <a:rPr lang="en-US" sz="2000" dirty="0" smtClean="0">
                <a:latin typeface="Times New Roman" pitchFamily="18" charset="0"/>
                <a:cs typeface="Times New Roman" pitchFamily="18" charset="0"/>
              </a:rPr>
              <a:t>1- fewer </a:t>
            </a:r>
            <a:r>
              <a:rPr lang="en-US" sz="2000" dirty="0" err="1" smtClean="0">
                <a:latin typeface="Times New Roman" pitchFamily="18" charset="0"/>
                <a:cs typeface="Times New Roman" pitchFamily="18" charset="0"/>
              </a:rPr>
              <a:t>anogenital</a:t>
            </a:r>
            <a:r>
              <a:rPr lang="en-US" sz="2000" dirty="0" smtClean="0">
                <a:latin typeface="Times New Roman" pitchFamily="18" charset="0"/>
                <a:cs typeface="Times New Roman" pitchFamily="18" charset="0"/>
              </a:rPr>
              <a:t> distance (2/5 mm at 7 days)</a:t>
            </a:r>
          </a:p>
          <a:p>
            <a:r>
              <a:rPr lang="en-US" sz="2000" dirty="0" smtClean="0">
                <a:latin typeface="Times New Roman" pitchFamily="18" charset="0"/>
                <a:cs typeface="Times New Roman" pitchFamily="18" charset="0"/>
              </a:rPr>
              <a:t>2- nipples (8-15 days)</a:t>
            </a:r>
          </a:p>
          <a:p>
            <a:r>
              <a:rPr lang="en-US" sz="2000" dirty="0" smtClean="0">
                <a:latin typeface="Times New Roman" pitchFamily="18" charset="0"/>
                <a:cs typeface="Times New Roman" pitchFamily="18" charset="0"/>
              </a:rPr>
              <a:t>* Double cervix, too long uterus horn </a:t>
            </a:r>
            <a:endParaRPr lang="en-US" sz="2000" dirty="0">
              <a:latin typeface="Times New Roman" pitchFamily="18" charset="0"/>
              <a:cs typeface="Times New Roman" pitchFamily="18" charset="0"/>
            </a:endParaRPr>
          </a:p>
        </p:txBody>
      </p:sp>
      <p:sp>
        <p:nvSpPr>
          <p:cNvPr id="8" name="TextBox 7"/>
          <p:cNvSpPr txBox="1"/>
          <p:nvPr/>
        </p:nvSpPr>
        <p:spPr>
          <a:xfrm>
            <a:off x="457200" y="3733800"/>
            <a:ext cx="8686800" cy="2246769"/>
          </a:xfrm>
          <a:prstGeom prst="rect">
            <a:avLst/>
          </a:prstGeom>
          <a:noFill/>
        </p:spPr>
        <p:txBody>
          <a:bodyPr wrap="square" rtlCol="0">
            <a:spAutoFit/>
          </a:bodyPr>
          <a:lstStyle/>
          <a:p>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Polyestus</a:t>
            </a:r>
            <a:r>
              <a:rPr lang="en-US" sz="2000" dirty="0" smtClean="0">
                <a:latin typeface="Times New Roman" pitchFamily="18" charset="0"/>
                <a:cs typeface="Times New Roman" pitchFamily="18" charset="0"/>
              </a:rPr>
              <a:t> +minor seasonal variations</a:t>
            </a:r>
          </a:p>
          <a:p>
            <a:r>
              <a:rPr lang="en-US" sz="2000" dirty="0" smtClean="0">
                <a:latin typeface="Times New Roman" pitchFamily="18" charset="0"/>
                <a:cs typeface="Times New Roman" pitchFamily="18" charset="0"/>
              </a:rPr>
              <a:t>- Estrus cycle: 4-5 days</a:t>
            </a:r>
          </a:p>
          <a:p>
            <a:r>
              <a:rPr lang="en-US" sz="2000" dirty="0" smtClean="0">
                <a:latin typeface="Times New Roman" pitchFamily="18" charset="0"/>
                <a:cs typeface="Times New Roman" pitchFamily="18" charset="0"/>
              </a:rPr>
              <a:t>- Estrus period: 12 h (evening)</a:t>
            </a:r>
          </a:p>
          <a:p>
            <a:r>
              <a:rPr lang="en-US" sz="2000" dirty="0" smtClean="0">
                <a:latin typeface="Times New Roman" pitchFamily="18" charset="0"/>
                <a:cs typeface="Times New Roman" pitchFamily="18" charset="0"/>
              </a:rPr>
              <a:t>                              </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proestrus</a:t>
            </a:r>
            <a:r>
              <a:rPr lang="en-US" sz="2000" dirty="0" smtClean="0">
                <a:latin typeface="Times New Roman" pitchFamily="18" charset="0"/>
                <a:cs typeface="Times New Roman" pitchFamily="18" charset="0"/>
              </a:rPr>
              <a:t>: epithelial cells + </a:t>
            </a:r>
            <a:r>
              <a:rPr lang="en-US" sz="2000" dirty="0" err="1" smtClean="0">
                <a:latin typeface="Times New Roman" pitchFamily="18" charset="0"/>
                <a:cs typeface="Times New Roman" pitchFamily="18" charset="0"/>
              </a:rPr>
              <a:t>coronified</a:t>
            </a:r>
            <a:r>
              <a:rPr lang="en-US" sz="2000" dirty="0" smtClean="0">
                <a:latin typeface="Times New Roman" pitchFamily="18" charset="0"/>
                <a:cs typeface="Times New Roman" pitchFamily="18" charset="0"/>
              </a:rPr>
              <a:t> cells + leukocyte</a:t>
            </a:r>
          </a:p>
          <a:p>
            <a:r>
              <a:rPr lang="en-US" sz="2000" dirty="0" smtClean="0">
                <a:latin typeface="Times New Roman" pitchFamily="18" charset="0"/>
                <a:cs typeface="Times New Roman" pitchFamily="18" charset="0"/>
              </a:rPr>
              <a:t>- vaginal smear    estrus: </a:t>
            </a:r>
            <a:r>
              <a:rPr lang="en-US" sz="2000" dirty="0" err="1" smtClean="0">
                <a:latin typeface="Times New Roman" pitchFamily="18" charset="0"/>
                <a:cs typeface="Times New Roman" pitchFamily="18" charset="0"/>
              </a:rPr>
              <a:t>coronified</a:t>
            </a:r>
            <a:r>
              <a:rPr lang="en-US" sz="2000" dirty="0" smtClean="0">
                <a:latin typeface="Times New Roman" pitchFamily="18" charset="0"/>
                <a:cs typeface="Times New Roman" pitchFamily="18" charset="0"/>
              </a:rPr>
              <a:t> cells</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metesterus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diestrus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cornification</a:t>
            </a:r>
            <a:r>
              <a:rPr lang="en-US" sz="2000" dirty="0" smtClean="0">
                <a:latin typeface="Times New Roman" pitchFamily="18" charset="0"/>
                <a:cs typeface="Times New Roman" pitchFamily="18" charset="0"/>
              </a:rPr>
              <a:t>   + leukocytes </a:t>
            </a:r>
            <a:endParaRPr lang="en-US" sz="2000" dirty="0">
              <a:latin typeface="Times New Roman" pitchFamily="18" charset="0"/>
              <a:cs typeface="Times New Roman" pitchFamily="18" charset="0"/>
            </a:endParaRPr>
          </a:p>
        </p:txBody>
      </p:sp>
      <p:sp>
        <p:nvSpPr>
          <p:cNvPr id="9" name="Left Brace 8"/>
          <p:cNvSpPr/>
          <p:nvPr/>
        </p:nvSpPr>
        <p:spPr>
          <a:xfrm>
            <a:off x="2133600" y="4800600"/>
            <a:ext cx="304800" cy="1371600"/>
          </a:xfrm>
          <a:prstGeom prst="leftBrace">
            <a:avLst/>
          </a:prstGeom>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Down Arrow 9"/>
          <p:cNvSpPr/>
          <p:nvPr/>
        </p:nvSpPr>
        <p:spPr>
          <a:xfrm>
            <a:off x="5943600" y="5638800"/>
            <a:ext cx="762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Up Arrow 10"/>
          <p:cNvSpPr/>
          <p:nvPr/>
        </p:nvSpPr>
        <p:spPr>
          <a:xfrm>
            <a:off x="7467600" y="5638800"/>
            <a:ext cx="76200" cy="228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Up Arrow 11"/>
          <p:cNvSpPr/>
          <p:nvPr/>
        </p:nvSpPr>
        <p:spPr>
          <a:xfrm>
            <a:off x="4724400" y="5334000"/>
            <a:ext cx="76200" cy="228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G:\Rattus norvegicus\pinkie_buck_3_b.jpg"/>
          <p:cNvPicPr>
            <a:picLocks noChangeAspect="1" noChangeArrowheads="1"/>
          </p:cNvPicPr>
          <p:nvPr/>
        </p:nvPicPr>
        <p:blipFill>
          <a:blip r:embed="rId2"/>
          <a:srcRect/>
          <a:stretch>
            <a:fillRect/>
          </a:stretch>
        </p:blipFill>
        <p:spPr bwMode="auto">
          <a:xfrm>
            <a:off x="381000" y="533400"/>
            <a:ext cx="2921000" cy="2743200"/>
          </a:xfrm>
          <a:prstGeom prst="rect">
            <a:avLst/>
          </a:prstGeom>
          <a:noFill/>
        </p:spPr>
      </p:pic>
      <p:pic>
        <p:nvPicPr>
          <p:cNvPr id="4099" name="Picture 3" descr="G:\Rattus norvegicus\doe_10_days_b.jpg"/>
          <p:cNvPicPr>
            <a:picLocks noChangeAspect="1" noChangeArrowheads="1"/>
          </p:cNvPicPr>
          <p:nvPr/>
        </p:nvPicPr>
        <p:blipFill>
          <a:blip r:embed="rId3"/>
          <a:srcRect/>
          <a:stretch>
            <a:fillRect/>
          </a:stretch>
        </p:blipFill>
        <p:spPr bwMode="auto">
          <a:xfrm>
            <a:off x="4191000" y="685800"/>
            <a:ext cx="3175000" cy="2146300"/>
          </a:xfrm>
          <a:prstGeom prst="rect">
            <a:avLst/>
          </a:prstGeom>
          <a:noFill/>
        </p:spPr>
      </p:pic>
      <p:pic>
        <p:nvPicPr>
          <p:cNvPr id="4100" name="Picture 4" descr="G:\Rattus norvegicus\buck_and_doe_10_days_b.jpg"/>
          <p:cNvPicPr>
            <a:picLocks noChangeAspect="1" noChangeArrowheads="1"/>
          </p:cNvPicPr>
          <p:nvPr/>
        </p:nvPicPr>
        <p:blipFill>
          <a:blip r:embed="rId4"/>
          <a:srcRect/>
          <a:stretch>
            <a:fillRect/>
          </a:stretch>
        </p:blipFill>
        <p:spPr bwMode="auto">
          <a:xfrm>
            <a:off x="2590800" y="3962400"/>
            <a:ext cx="3187700" cy="19812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G:\Rattus norvegicus\adult_buck_1_a (1).jpg"/>
          <p:cNvPicPr>
            <a:picLocks noChangeAspect="1" noChangeArrowheads="1"/>
          </p:cNvPicPr>
          <p:nvPr/>
        </p:nvPicPr>
        <p:blipFill>
          <a:blip r:embed="rId2"/>
          <a:srcRect/>
          <a:stretch>
            <a:fillRect/>
          </a:stretch>
        </p:blipFill>
        <p:spPr bwMode="auto">
          <a:xfrm>
            <a:off x="609600" y="0"/>
            <a:ext cx="2984500" cy="2997200"/>
          </a:xfrm>
          <a:prstGeom prst="rect">
            <a:avLst/>
          </a:prstGeom>
          <a:noFill/>
        </p:spPr>
      </p:pic>
      <p:pic>
        <p:nvPicPr>
          <p:cNvPr id="5125" name="Picture 5" descr="G:\Rattus norvegicus\adult_buck_a.jpg"/>
          <p:cNvPicPr>
            <a:picLocks noChangeAspect="1" noChangeArrowheads="1"/>
          </p:cNvPicPr>
          <p:nvPr/>
        </p:nvPicPr>
        <p:blipFill>
          <a:blip r:embed="rId3"/>
          <a:srcRect/>
          <a:stretch>
            <a:fillRect/>
          </a:stretch>
        </p:blipFill>
        <p:spPr bwMode="auto">
          <a:xfrm>
            <a:off x="152400" y="3581400"/>
            <a:ext cx="2667000" cy="2667000"/>
          </a:xfrm>
          <a:prstGeom prst="rect">
            <a:avLst/>
          </a:prstGeom>
          <a:noFill/>
        </p:spPr>
      </p:pic>
      <p:pic>
        <p:nvPicPr>
          <p:cNvPr id="5126" name="Picture 6" descr="G:\Rattus norvegicus\adult_doe_a (1).jpg"/>
          <p:cNvPicPr>
            <a:picLocks noChangeAspect="1" noChangeArrowheads="1"/>
          </p:cNvPicPr>
          <p:nvPr/>
        </p:nvPicPr>
        <p:blipFill>
          <a:blip r:embed="rId4"/>
          <a:srcRect/>
          <a:stretch>
            <a:fillRect/>
          </a:stretch>
        </p:blipFill>
        <p:spPr bwMode="auto">
          <a:xfrm>
            <a:off x="4572000" y="228600"/>
            <a:ext cx="2540000" cy="2743200"/>
          </a:xfrm>
          <a:prstGeom prst="rect">
            <a:avLst/>
          </a:prstGeom>
          <a:noFill/>
        </p:spPr>
      </p:pic>
      <p:pic>
        <p:nvPicPr>
          <p:cNvPr id="5127" name="Picture 7" descr="G:\Rattus norvegicus\adult_doe_b.jpg"/>
          <p:cNvPicPr>
            <a:picLocks noChangeAspect="1" noChangeArrowheads="1"/>
          </p:cNvPicPr>
          <p:nvPr/>
        </p:nvPicPr>
        <p:blipFill>
          <a:blip r:embed="rId5"/>
          <a:srcRect/>
          <a:stretch>
            <a:fillRect/>
          </a:stretch>
        </p:blipFill>
        <p:spPr bwMode="auto">
          <a:xfrm>
            <a:off x="3810000" y="3657600"/>
            <a:ext cx="3060700" cy="27432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381000"/>
            <a:ext cx="7620000" cy="5262979"/>
          </a:xfrm>
          <a:prstGeom prst="rect">
            <a:avLst/>
          </a:prstGeom>
          <a:noFill/>
        </p:spPr>
        <p:txBody>
          <a:bodyPr wrap="square" rtlCol="0">
            <a:spAutoFit/>
          </a:bodyPr>
          <a:lstStyle/>
          <a:p>
            <a:r>
              <a:rPr lang="en-US" sz="2400" dirty="0" smtClean="0">
                <a:latin typeface="Times New Roman" pitchFamily="18" charset="0"/>
                <a:cs typeface="Times New Roman" pitchFamily="18" charset="0"/>
              </a:rPr>
              <a:t>-Mating : waxy </a:t>
            </a:r>
            <a:r>
              <a:rPr lang="en-US" sz="2400" dirty="0" err="1" smtClean="0">
                <a:latin typeface="Times New Roman" pitchFamily="18" charset="0"/>
                <a:cs typeface="Times New Roman" pitchFamily="18" charset="0"/>
              </a:rPr>
              <a:t>copulatory</a:t>
            </a:r>
            <a:r>
              <a:rPr lang="en-US" sz="2400" dirty="0" smtClean="0">
                <a:latin typeface="Times New Roman" pitchFamily="18" charset="0"/>
                <a:cs typeface="Times New Roman" pitchFamily="18" charset="0"/>
              </a:rPr>
              <a:t> plug 12-24h </a:t>
            </a:r>
            <a:r>
              <a:rPr lang="en-US" sz="2400" dirty="0" err="1" smtClean="0">
                <a:latin typeface="Times New Roman" pitchFamily="18" charset="0"/>
                <a:cs typeface="Times New Roman" pitchFamily="18" charset="0"/>
              </a:rPr>
              <a:t>postcoitum</a:t>
            </a:r>
            <a:endParaRPr lang="en-US" sz="2400" dirty="0" smtClean="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palce</a:t>
            </a:r>
            <a:r>
              <a:rPr lang="en-US" sz="2400" dirty="0" smtClean="0">
                <a:latin typeface="Times New Roman" pitchFamily="18" charset="0"/>
                <a:cs typeface="Times New Roman" pitchFamily="18" charset="0"/>
              </a:rPr>
              <a:t> dark and clean paper </a:t>
            </a:r>
          </a:p>
          <a:p>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-Gestation period: 21-23 d</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PostPartum</a:t>
            </a:r>
            <a:r>
              <a:rPr lang="en-US" sz="2400" dirty="0" smtClean="0">
                <a:latin typeface="Times New Roman" pitchFamily="18" charset="0"/>
                <a:cs typeface="Times New Roman" pitchFamily="18" charset="0"/>
              </a:rPr>
              <a:t> estrus : 48 h      fertile     </a:t>
            </a:r>
          </a:p>
          <a:p>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delay in implantation</a:t>
            </a:r>
          </a:p>
          <a:p>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gestation period 4-5 days longer</a:t>
            </a:r>
          </a:p>
          <a:p>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-Detection pregnancy: palpation, observation, weighed,</a:t>
            </a:r>
          </a:p>
          <a:p>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mammary development (14d)</a:t>
            </a:r>
          </a:p>
          <a:p>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Peusedopregnancy</a:t>
            </a:r>
            <a:r>
              <a:rPr lang="en-US" sz="2400" dirty="0" smtClean="0">
                <a:latin typeface="Times New Roman" pitchFamily="18" charset="0"/>
                <a:cs typeface="Times New Roman" pitchFamily="18" charset="0"/>
              </a:rPr>
              <a:t>: not common</a:t>
            </a:r>
            <a:endParaRPr lang="en-US" sz="2400" dirty="0">
              <a:latin typeface="Times New Roman" pitchFamily="18" charset="0"/>
              <a:cs typeface="Times New Roman" pitchFamily="18" charset="0"/>
            </a:endParaRPr>
          </a:p>
        </p:txBody>
      </p:sp>
      <p:cxnSp>
        <p:nvCxnSpPr>
          <p:cNvPr id="5" name="Straight Arrow Connector 4"/>
          <p:cNvCxnSpPr/>
          <p:nvPr/>
        </p:nvCxnSpPr>
        <p:spPr>
          <a:xfrm rot="5400000">
            <a:off x="3733800" y="10668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8194" name="Picture 2" descr="G:\Rattus norvegicus\download.jpg"/>
          <p:cNvPicPr>
            <a:picLocks noChangeAspect="1" noChangeArrowheads="1"/>
          </p:cNvPicPr>
          <p:nvPr/>
        </p:nvPicPr>
        <p:blipFill>
          <a:blip r:embed="rId2"/>
          <a:srcRect/>
          <a:stretch>
            <a:fillRect/>
          </a:stretch>
        </p:blipFill>
        <p:spPr bwMode="auto">
          <a:xfrm>
            <a:off x="5410200" y="990600"/>
            <a:ext cx="2686050" cy="1704975"/>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0"/>
            <a:ext cx="7086600" cy="4524315"/>
          </a:xfrm>
          <a:prstGeom prst="rect">
            <a:avLst/>
          </a:prstGeom>
          <a:noFill/>
        </p:spPr>
        <p:txBody>
          <a:bodyPr wrap="square" rtlCol="0">
            <a:spAutoFit/>
          </a:bodyPr>
          <a:lstStyle/>
          <a:p>
            <a:pPr>
              <a:lnSpc>
                <a:spcPct val="200000"/>
              </a:lnSpc>
            </a:pP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Mathernal</a:t>
            </a:r>
            <a:r>
              <a:rPr lang="en-US" sz="2400" dirty="0" smtClean="0">
                <a:latin typeface="Times New Roman" pitchFamily="18" charset="0"/>
                <a:cs typeface="Times New Roman" pitchFamily="18" charset="0"/>
              </a:rPr>
              <a:t> behavior: darn licks her perineum</a:t>
            </a:r>
          </a:p>
          <a:p>
            <a:pPr>
              <a:lnSpc>
                <a:spcPct val="200000"/>
              </a:lnSpc>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nesting</a:t>
            </a:r>
          </a:p>
          <a:p>
            <a:pPr>
              <a:lnSpc>
                <a:spcPct val="200000"/>
              </a:lnSpc>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clear vaginal mucus</a:t>
            </a:r>
            <a:endParaRPr lang="en-US" sz="2400" dirty="0">
              <a:latin typeface="Times New Roman" pitchFamily="18" charset="0"/>
              <a:cs typeface="Times New Roman" pitchFamily="18" charset="0"/>
            </a:endParaRPr>
          </a:p>
          <a:p>
            <a:pPr>
              <a:lnSpc>
                <a:spcPct val="200000"/>
              </a:lnSpc>
            </a:pPr>
            <a:r>
              <a:rPr lang="en-US" sz="2400" dirty="0" smtClean="0">
                <a:latin typeface="Times New Roman" pitchFamily="18" charset="0"/>
                <a:cs typeface="Times New Roman" pitchFamily="18" charset="0"/>
              </a:rPr>
              <a:t>-Mean litter numbers: 6-12</a:t>
            </a:r>
          </a:p>
          <a:p>
            <a:pPr>
              <a:lnSpc>
                <a:spcPct val="200000"/>
              </a:lnSpc>
            </a:pPr>
            <a:r>
              <a:rPr lang="en-US" sz="2400" dirty="0" smtClean="0">
                <a:latin typeface="Times New Roman" pitchFamily="18" charset="0"/>
                <a:cs typeface="Times New Roman" pitchFamily="18" charset="0"/>
              </a:rPr>
              <a:t>-Eye + hair: 7 d</a:t>
            </a:r>
          </a:p>
          <a:p>
            <a:pPr>
              <a:lnSpc>
                <a:spcPct val="200000"/>
              </a:lnSpc>
            </a:pPr>
            <a:r>
              <a:rPr lang="en-US" sz="2400" dirty="0" smtClean="0">
                <a:latin typeface="Times New Roman" pitchFamily="18" charset="0"/>
                <a:cs typeface="Times New Roman" pitchFamily="18" charset="0"/>
              </a:rPr>
              <a:t>-Weaning age: 21 d (40-50d)</a:t>
            </a:r>
            <a:endParaRPr lang="en-US" sz="2400" dirty="0">
              <a:latin typeface="Times New Roman" pitchFamily="18" charset="0"/>
              <a:cs typeface="Times New Roman" pitchFamily="18" charset="0"/>
            </a:endParaRPr>
          </a:p>
        </p:txBody>
      </p:sp>
      <p:pic>
        <p:nvPicPr>
          <p:cNvPr id="7170" name="Picture 2" descr="G:\Rattus norvegicus\rat-grroming-baby.jpg"/>
          <p:cNvPicPr>
            <a:picLocks noChangeAspect="1" noChangeArrowheads="1"/>
          </p:cNvPicPr>
          <p:nvPr/>
        </p:nvPicPr>
        <p:blipFill>
          <a:blip r:embed="rId2" cstate="print"/>
          <a:srcRect/>
          <a:stretch>
            <a:fillRect/>
          </a:stretch>
        </p:blipFill>
        <p:spPr bwMode="auto">
          <a:xfrm>
            <a:off x="4648200" y="4267200"/>
            <a:ext cx="2835275" cy="22098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67640" y="1202224"/>
            <a:ext cx="5638800" cy="892552"/>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                        PART 2</a:t>
            </a:r>
          </a:p>
          <a:p>
            <a:pPr lvl="1"/>
            <a:r>
              <a:rPr lang="en-US" sz="2800" b="1" dirty="0" smtClean="0">
                <a:latin typeface="Times New Roman" pitchFamily="18" charset="0"/>
                <a:cs typeface="Times New Roman" pitchFamily="18" charset="0"/>
              </a:rPr>
              <a:t>Outbred strains of Rats</a:t>
            </a:r>
            <a:endParaRPr lang="en-US" sz="2800" b="1" dirty="0">
              <a:latin typeface="Times New Roman" pitchFamily="18" charset="0"/>
              <a:cs typeface="Times New Roman" pitchFamily="18" charset="0"/>
            </a:endParaRPr>
          </a:p>
        </p:txBody>
      </p:sp>
      <p:pic>
        <p:nvPicPr>
          <p:cNvPr id="4100" name="Picture 4" descr="F:\Rattus norvegicus\065450252_065428394d4d7ede22d7e2227716eb2d31cdd79e818d9bd61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495800" y="2590800"/>
            <a:ext cx="4095750" cy="3883571"/>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7292579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533400" y="914400"/>
            <a:ext cx="7288677" cy="4616648"/>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en-US" sz="2400" b="1" i="0" u="none" strike="noStrike" cap="none" normalizeH="0" baseline="0" dirty="0" smtClean="0">
                <a:ln>
                  <a:noFill/>
                </a:ln>
                <a:solidFill>
                  <a:schemeClr val="tx2">
                    <a:lumMod val="75000"/>
                  </a:schemeClr>
                </a:solidFill>
                <a:effectLst/>
                <a:latin typeface="Times New Roman" pitchFamily="18" charset="0"/>
                <a:ea typeface="Times New Roman" pitchFamily="18" charset="0"/>
                <a:cs typeface="Times New Roman" pitchFamily="18" charset="0"/>
              </a:rPr>
              <a:t>Sprague </a:t>
            </a:r>
            <a:r>
              <a:rPr kumimoji="0" lang="en-US" sz="2400" b="1" i="0" u="none" strike="noStrike" cap="none" normalizeH="0" baseline="0" dirty="0" err="1" smtClean="0">
                <a:ln>
                  <a:noFill/>
                </a:ln>
                <a:solidFill>
                  <a:schemeClr val="tx2">
                    <a:lumMod val="75000"/>
                  </a:schemeClr>
                </a:solidFill>
                <a:effectLst/>
                <a:latin typeface="Times New Roman" pitchFamily="18" charset="0"/>
                <a:ea typeface="Times New Roman" pitchFamily="18" charset="0"/>
                <a:cs typeface="Times New Roman" pitchFamily="18" charset="0"/>
              </a:rPr>
              <a:t>Dawley</a:t>
            </a:r>
            <a:r>
              <a:rPr kumimoji="0" lang="en-US" sz="2400" b="1" i="0" u="none" strike="noStrike" cap="none" normalizeH="0" baseline="30000" dirty="0" smtClean="0">
                <a:ln>
                  <a:noFill/>
                </a:ln>
                <a:solidFill>
                  <a:schemeClr val="tx2">
                    <a:lumMod val="75000"/>
                  </a:schemeClr>
                </a:solidFill>
                <a:effectLst/>
                <a:latin typeface="Times New Roman" pitchFamily="18" charset="0"/>
                <a:ea typeface="Times New Roman" pitchFamily="18" charset="0"/>
                <a:cs typeface="Times New Roman" pitchFamily="18" charset="0"/>
              </a:rPr>
              <a:t>®</a:t>
            </a:r>
            <a:r>
              <a:rPr kumimoji="0" lang="en-US" sz="2400" b="1" i="0" u="none" strike="noStrike" cap="none" normalizeH="0" baseline="0" dirty="0" smtClean="0">
                <a:ln>
                  <a:noFill/>
                </a:ln>
                <a:solidFill>
                  <a:schemeClr val="tx2">
                    <a:lumMod val="75000"/>
                  </a:schemeClr>
                </a:solidFill>
                <a:effectLst/>
                <a:latin typeface="Times New Roman" pitchFamily="18" charset="0"/>
                <a:ea typeface="Times New Roman" pitchFamily="18" charset="0"/>
                <a:cs typeface="Times New Roman" pitchFamily="18" charset="0"/>
              </a:rPr>
              <a:t> Rat </a:t>
            </a:r>
            <a:r>
              <a:rPr kumimoji="0" lang="en-US" sz="2400" b="1" i="0" u="none" strike="noStrike" cap="none" normalizeH="0" baseline="0" dirty="0" err="1" smtClean="0">
                <a:ln>
                  <a:noFill/>
                </a:ln>
                <a:solidFill>
                  <a:schemeClr val="tx2">
                    <a:lumMod val="75000"/>
                  </a:schemeClr>
                </a:solidFill>
                <a:effectLst/>
                <a:latin typeface="Times New Roman" pitchFamily="18" charset="0"/>
                <a:ea typeface="Times New Roman" pitchFamily="18" charset="0"/>
                <a:cs typeface="Times New Roman" pitchFamily="18" charset="0"/>
              </a:rPr>
              <a:t>Crl:SD</a:t>
            </a:r>
            <a:endParaRPr kumimoji="0" lang="en-US" sz="2400" b="1" i="0" u="none" strike="noStrike" cap="none" normalizeH="0" baseline="0" dirty="0" smtClean="0">
              <a:ln>
                <a:noFill/>
              </a:ln>
              <a:solidFill>
                <a:schemeClr val="tx2">
                  <a:lumMod val="75000"/>
                </a:schemeClr>
              </a:solidFill>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Origin:</a:t>
            </a:r>
          </a:p>
          <a:p>
            <a:pPr marL="0" marR="0" lvl="0" indent="0" algn="just" defTabSz="914400" rtl="0" eaLnBrk="1" fontAlgn="base" latinLnBrk="0" hangingPunct="1">
              <a:lnSpc>
                <a:spcPct val="150000"/>
              </a:lnSpc>
              <a:spcBef>
                <a:spcPct val="0"/>
              </a:spcBef>
              <a:spcAft>
                <a:spcPct val="0"/>
              </a:spcAft>
              <a:buClrTx/>
              <a:buSzTx/>
              <a:buFontTx/>
              <a:buNone/>
              <a:tabLst/>
            </a:pPr>
            <a:r>
              <a:rPr lang="en-US" sz="2000" dirty="0" smtClean="0">
                <a:latin typeface="Times New Roman" pitchFamily="18" charset="0"/>
                <a:ea typeface="Times New Roman" pitchFamily="18" charset="0"/>
                <a:cs typeface="Times New Roman" pitchFamily="18" charset="0"/>
              </a:rPr>
              <a:t>R.W </a:t>
            </a:r>
            <a:r>
              <a:rPr lang="en-US" sz="2000" dirty="0" err="1" smtClean="0">
                <a:latin typeface="Times New Roman" pitchFamily="18" charset="0"/>
                <a:ea typeface="Times New Roman" pitchFamily="18" charset="0"/>
                <a:cs typeface="Times New Roman" pitchFamily="18" charset="0"/>
              </a:rPr>
              <a:t>Dawley</a:t>
            </a:r>
            <a:r>
              <a:rPr lang="en-US" sz="2000" dirty="0" smtClean="0">
                <a:latin typeface="Times New Roman" pitchFamily="18" charset="0"/>
                <a:ea typeface="Times New Roman" pitchFamily="18" charset="0"/>
                <a:cs typeface="Times New Roman" pitchFamily="18" charset="0"/>
              </a:rPr>
              <a:t> in 1926, from a hooded male hybrid and an albino female (probably </a:t>
            </a:r>
            <a:r>
              <a:rPr lang="en-US" sz="2000" dirty="0" err="1" smtClean="0">
                <a:latin typeface="Times New Roman" pitchFamily="18" charset="0"/>
                <a:ea typeface="Times New Roman" pitchFamily="18" charset="0"/>
                <a:cs typeface="Times New Roman" pitchFamily="18" charset="0"/>
              </a:rPr>
              <a:t>Wistar</a:t>
            </a:r>
            <a:r>
              <a:rPr lang="en-US" sz="2000" dirty="0" smtClean="0">
                <a:latin typeface="Times New Roman" pitchFamily="18" charset="0"/>
                <a:ea typeface="Times New Roman" pitchFamily="18" charset="0"/>
                <a:cs typeface="Times New Roman" pitchFamily="18" charset="0"/>
              </a:rPr>
              <a:t>) and was crossed with the </a:t>
            </a:r>
            <a:r>
              <a:rPr lang="en-US" sz="2000" dirty="0" err="1" smtClean="0">
                <a:latin typeface="Times New Roman" pitchFamily="18" charset="0"/>
                <a:ea typeface="Times New Roman" pitchFamily="18" charset="0"/>
                <a:cs typeface="Times New Roman" pitchFamily="18" charset="0"/>
              </a:rPr>
              <a:t>femal’s</a:t>
            </a:r>
            <a:r>
              <a:rPr lang="en-US" sz="2000" dirty="0" smtClean="0">
                <a:latin typeface="Times New Roman" pitchFamily="18" charset="0"/>
                <a:ea typeface="Times New Roman" pitchFamily="18" charset="0"/>
                <a:cs typeface="Times New Roman" pitchFamily="18" charset="0"/>
              </a:rPr>
              <a:t> progeny for 7 generations.</a:t>
            </a:r>
            <a:endPar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To SASCO from ARS/Sprague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Dawley</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in 1979. To Charles River in 1996.</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Coat Color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:White (albino), elongated head + tail longer than body</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Ideal For</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general multipurpose model, safety and efficacy testing, aging, nutrition,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teratolology</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a:t>
            </a:r>
            <a:r>
              <a:rPr kumimoji="0" lang="en-US" sz="2000" b="0" i="0" u="none" strike="noStrike" cap="none" normalizeH="0" dirty="0" smtClean="0">
                <a:ln>
                  <a:noFill/>
                </a:ln>
                <a:effectLst/>
                <a:latin typeface="Times New Roman" pitchFamily="18" charset="0"/>
                <a:ea typeface="Times New Roman" pitchFamily="18" charset="0"/>
                <a:cs typeface="Times New Roman" pitchFamily="18" charset="0"/>
              </a:rPr>
              <a:t> toxicology, oncology</a:t>
            </a:r>
            <a:endPar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endParaRPr>
          </a:p>
        </p:txBody>
      </p:sp>
      <p:pic>
        <p:nvPicPr>
          <p:cNvPr id="67585" name="Picture 1"/>
          <p:cNvPicPr>
            <a:picLocks noChangeAspect="1" noChangeArrowheads="1"/>
          </p:cNvPicPr>
          <p:nvPr/>
        </p:nvPicPr>
        <p:blipFill>
          <a:blip r:embed="rId2" cstate="print"/>
          <a:srcRect/>
          <a:stretch>
            <a:fillRect/>
          </a:stretch>
        </p:blipFill>
        <p:spPr bwMode="auto">
          <a:xfrm>
            <a:off x="5410200" y="228600"/>
            <a:ext cx="2557462" cy="15633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228600" y="163860"/>
            <a:ext cx="7543800" cy="5678478"/>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 typeface="Wingdings" pitchFamily="2" charset="2"/>
              <a:buChar char="v"/>
              <a:tabLst/>
            </a:pPr>
            <a:r>
              <a:rPr kumimoji="0" lang="en-US" sz="2200" b="1" i="0" u="none" strike="noStrike" cap="none" normalizeH="0" baseline="0" dirty="0" err="1" smtClean="0">
                <a:ln>
                  <a:noFill/>
                </a:ln>
                <a:solidFill>
                  <a:schemeClr val="accent2">
                    <a:lumMod val="75000"/>
                  </a:schemeClr>
                </a:solidFill>
                <a:effectLst/>
                <a:latin typeface="Swiss 721 W01 Light"/>
                <a:ea typeface="Times New Roman" pitchFamily="18" charset="0"/>
                <a:cs typeface="Arial" pitchFamily="34" charset="0"/>
              </a:rPr>
              <a:t>Wistar</a:t>
            </a:r>
            <a:r>
              <a:rPr kumimoji="0" lang="en-US" sz="2200" b="1" i="0" u="none" strike="noStrike" cap="none" normalizeH="0" baseline="0" dirty="0" smtClean="0">
                <a:ln>
                  <a:noFill/>
                </a:ln>
                <a:solidFill>
                  <a:schemeClr val="accent2">
                    <a:lumMod val="75000"/>
                  </a:schemeClr>
                </a:solidFill>
                <a:effectLst/>
                <a:latin typeface="Swiss 721 W01 Light"/>
                <a:ea typeface="Times New Roman" pitchFamily="18" charset="0"/>
                <a:cs typeface="Arial" pitchFamily="34" charset="0"/>
              </a:rPr>
              <a:t> Han IGS Rat </a:t>
            </a:r>
            <a:r>
              <a:rPr kumimoji="0" lang="en-US" sz="2200" b="1" i="0" u="none" strike="noStrike" cap="none" normalizeH="0" baseline="0" dirty="0" err="1" smtClean="0">
                <a:ln>
                  <a:noFill/>
                </a:ln>
                <a:solidFill>
                  <a:schemeClr val="accent2">
                    <a:lumMod val="75000"/>
                  </a:schemeClr>
                </a:solidFill>
                <a:effectLst/>
                <a:latin typeface="Swiss 721 W01 Light"/>
                <a:ea typeface="Times New Roman" pitchFamily="18" charset="0"/>
                <a:cs typeface="Arial" pitchFamily="34" charset="0"/>
              </a:rPr>
              <a:t>Crl:WI</a:t>
            </a:r>
            <a:r>
              <a:rPr kumimoji="0" lang="en-US" sz="2200" b="1" i="0" u="none" strike="noStrike" cap="none" normalizeH="0" baseline="0" dirty="0" smtClean="0">
                <a:ln>
                  <a:noFill/>
                </a:ln>
                <a:solidFill>
                  <a:schemeClr val="accent2">
                    <a:lumMod val="75000"/>
                  </a:schemeClr>
                </a:solidFill>
                <a:effectLst/>
                <a:latin typeface="Swiss 721 W01 Light"/>
                <a:ea typeface="Times New Roman" pitchFamily="18" charset="0"/>
                <a:cs typeface="Arial" pitchFamily="34" charset="0"/>
              </a:rPr>
              <a:t>(Han)</a:t>
            </a:r>
            <a:endParaRPr kumimoji="0" lang="en-US" sz="2200" b="1" i="0" u="none" strike="noStrike" cap="none" normalizeH="0" baseline="0" dirty="0" smtClean="0">
              <a:ln>
                <a:noFill/>
              </a:ln>
              <a:solidFill>
                <a:schemeClr val="accent2">
                  <a:lumMod val="75000"/>
                </a:schemeClr>
              </a:solidFill>
              <a:effectLst/>
              <a:latin typeface="Swiss 721 W01 Heavy"/>
              <a:ea typeface="Times New Roman" pitchFamily="18"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en-US" sz="2200" b="1" i="0" u="none" strike="noStrike" cap="none" normalizeH="0" baseline="0" dirty="0" smtClean="0">
                <a:ln>
                  <a:noFill/>
                </a:ln>
                <a:effectLst/>
                <a:latin typeface="Times New Roman" pitchFamily="18" charset="0"/>
                <a:ea typeface="Times New Roman" pitchFamily="18" charset="0"/>
                <a:cs typeface="Times New Roman" pitchFamily="18" charset="0"/>
              </a:rPr>
              <a:t>Origin</a:t>
            </a:r>
          </a:p>
          <a:p>
            <a:pPr marL="0" marR="0" lvl="0" indent="0" algn="just" defTabSz="914400" rtl="0" eaLnBrk="1" fontAlgn="base" latinLnBrk="0" hangingPunct="1">
              <a:lnSpc>
                <a:spcPct val="150000"/>
              </a:lnSpc>
              <a:spcBef>
                <a:spcPct val="0"/>
              </a:spcBef>
              <a:spcAft>
                <a:spcPct val="0"/>
              </a:spcAft>
              <a:buClrTx/>
              <a:buSzTx/>
              <a:buFontTx/>
              <a:buNone/>
              <a:tabLst/>
            </a:pPr>
            <a:r>
              <a:rPr lang="en-US" sz="2200" dirty="0" smtClean="0">
                <a:latin typeface="Times New Roman" pitchFamily="18" charset="0"/>
                <a:ea typeface="Times New Roman" pitchFamily="18" charset="0"/>
                <a:cs typeface="Times New Roman" pitchFamily="18" charset="0"/>
              </a:rPr>
              <a:t>This strain was selected by DOLANSON in 1906 at the </a:t>
            </a:r>
            <a:r>
              <a:rPr lang="en-US" sz="2200" dirty="0" err="1" smtClean="0">
                <a:latin typeface="Times New Roman" pitchFamily="18" charset="0"/>
                <a:ea typeface="Times New Roman" pitchFamily="18" charset="0"/>
                <a:cs typeface="Times New Roman" pitchFamily="18" charset="0"/>
              </a:rPr>
              <a:t>Wistar</a:t>
            </a:r>
            <a:r>
              <a:rPr lang="en-US" sz="2200" dirty="0" smtClean="0">
                <a:latin typeface="Times New Roman" pitchFamily="18" charset="0"/>
                <a:ea typeface="Times New Roman" pitchFamily="18" charset="0"/>
                <a:cs typeface="Times New Roman" pitchFamily="18" charset="0"/>
              </a:rPr>
              <a:t> rat</a:t>
            </a:r>
            <a:endParaRPr kumimoji="0" lang="en-US" sz="2200"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err="1" smtClean="0">
                <a:ln>
                  <a:noFill/>
                </a:ln>
                <a:effectLst/>
                <a:latin typeface="Times New Roman" pitchFamily="18" charset="0"/>
                <a:ea typeface="Times New Roman" pitchFamily="18" charset="0"/>
                <a:cs typeface="Times New Roman" pitchFamily="18" charset="0"/>
              </a:rPr>
              <a:t>Rederived</a:t>
            </a:r>
            <a:r>
              <a:rPr kumimoji="0" lang="en-US" sz="2200" b="0" i="0" u="none" strike="noStrike" cap="none" normalizeH="0" baseline="0" dirty="0" smtClean="0">
                <a:ln>
                  <a:noFill/>
                </a:ln>
                <a:effectLst/>
                <a:latin typeface="Times New Roman" pitchFamily="18" charset="0"/>
                <a:ea typeface="Times New Roman" pitchFamily="18" charset="0"/>
                <a:cs typeface="Times New Roman" pitchFamily="18" charset="0"/>
              </a:rPr>
              <a:t> by </a:t>
            </a:r>
            <a:r>
              <a:rPr kumimoji="0" lang="en-US" sz="2200" b="0" i="0" u="none" strike="noStrike" cap="none" normalizeH="0" baseline="0" dirty="0" err="1" smtClean="0">
                <a:ln>
                  <a:noFill/>
                </a:ln>
                <a:effectLst/>
                <a:latin typeface="Times New Roman" pitchFamily="18" charset="0"/>
                <a:ea typeface="Times New Roman" pitchFamily="18" charset="0"/>
                <a:cs typeface="Times New Roman" pitchFamily="18" charset="0"/>
              </a:rPr>
              <a:t>GlaxoWellcome</a:t>
            </a:r>
            <a:r>
              <a:rPr kumimoji="0" lang="en-US" sz="2200" b="0" i="0" u="none" strike="noStrike" cap="none" normalizeH="0" baseline="0" dirty="0" smtClean="0">
                <a:ln>
                  <a:noFill/>
                </a:ln>
                <a:effectLst/>
                <a:latin typeface="Times New Roman" pitchFamily="18" charset="0"/>
                <a:ea typeface="Times New Roman" pitchFamily="18" charset="0"/>
                <a:cs typeface="Times New Roman" pitchFamily="18" charset="0"/>
              </a:rPr>
              <a:t> from Han </a:t>
            </a:r>
            <a:r>
              <a:rPr kumimoji="0" lang="en-US" sz="2200" b="0" i="0" u="none" strike="noStrike" cap="none" normalizeH="0" baseline="0" dirty="0" err="1" smtClean="0">
                <a:ln>
                  <a:noFill/>
                </a:ln>
                <a:effectLst/>
                <a:latin typeface="Times New Roman" pitchFamily="18" charset="0"/>
                <a:ea typeface="Times New Roman" pitchFamily="18" charset="0"/>
                <a:cs typeface="Times New Roman" pitchFamily="18" charset="0"/>
              </a:rPr>
              <a:t>Wistar</a:t>
            </a:r>
            <a:r>
              <a:rPr kumimoji="0" lang="en-US" sz="2200" b="0" i="0" u="none" strike="noStrike" cap="none" normalizeH="0" baseline="0" dirty="0" smtClean="0">
                <a:ln>
                  <a:noFill/>
                </a:ln>
                <a:effectLst/>
                <a:latin typeface="Times New Roman" pitchFamily="18" charset="0"/>
                <a:ea typeface="Times New Roman" pitchFamily="18" charset="0"/>
                <a:cs typeface="Times New Roman" pitchFamily="18" charset="0"/>
              </a:rPr>
              <a:t> stock supplied by BRL. Transferred to Charles River UK in 1996. </a:t>
            </a:r>
          </a:p>
          <a:p>
            <a:pPr marL="0" marR="0" lvl="0" indent="0" algn="just" defTabSz="914400" rtl="0" eaLnBrk="0" fontAlgn="base" latinLnBrk="0" hangingPunct="0">
              <a:lnSpc>
                <a:spcPct val="150000"/>
              </a:lnSpc>
              <a:spcBef>
                <a:spcPct val="0"/>
              </a:spcBef>
              <a:spcAft>
                <a:spcPct val="0"/>
              </a:spcAft>
              <a:buClrTx/>
              <a:buSzTx/>
              <a:buFontTx/>
              <a:buNone/>
              <a:tabLst/>
            </a:pPr>
            <a:r>
              <a:rPr lang="en-US" sz="2200" dirty="0" smtClean="0">
                <a:latin typeface="Times New Roman" pitchFamily="18" charset="0"/>
                <a:ea typeface="Times New Roman" pitchFamily="18" charset="0"/>
                <a:cs typeface="Times New Roman" pitchFamily="18" charset="0"/>
              </a:rPr>
              <a:t>The </a:t>
            </a:r>
            <a:r>
              <a:rPr lang="en-US" sz="2200" dirty="0" err="1" smtClean="0">
                <a:latin typeface="Times New Roman" pitchFamily="18" charset="0"/>
                <a:ea typeface="Times New Roman" pitchFamily="18" charset="0"/>
                <a:cs typeface="Times New Roman" pitchFamily="18" charset="0"/>
              </a:rPr>
              <a:t>Wistar</a:t>
            </a:r>
            <a:r>
              <a:rPr lang="en-US" sz="2200" dirty="0" smtClean="0">
                <a:latin typeface="Times New Roman" pitchFamily="18" charset="0"/>
                <a:ea typeface="Times New Roman" pitchFamily="18" charset="0"/>
                <a:cs typeface="Times New Roman" pitchFamily="18" charset="0"/>
              </a:rPr>
              <a:t> rat is used in all fields of medical and biological research. Its </a:t>
            </a:r>
            <a:r>
              <a:rPr lang="en-US" sz="2200" dirty="0" err="1" smtClean="0">
                <a:latin typeface="Times New Roman" pitchFamily="18" charset="0"/>
                <a:ea typeface="Times New Roman" pitchFamily="18" charset="0"/>
                <a:cs typeface="Times New Roman" pitchFamily="18" charset="0"/>
              </a:rPr>
              <a:t>longenvity</a:t>
            </a:r>
            <a:r>
              <a:rPr lang="en-US" sz="2200" dirty="0" smtClean="0">
                <a:latin typeface="Times New Roman" pitchFamily="18" charset="0"/>
                <a:ea typeface="Times New Roman" pitchFamily="18" charset="0"/>
                <a:cs typeface="Times New Roman" pitchFamily="18" charset="0"/>
              </a:rPr>
              <a:t> and high rate of </a:t>
            </a:r>
            <a:r>
              <a:rPr lang="en-US" sz="2200" dirty="0" err="1" smtClean="0">
                <a:latin typeface="Times New Roman" pitchFamily="18" charset="0"/>
                <a:ea typeface="Times New Roman" pitchFamily="18" charset="0"/>
                <a:cs typeface="Times New Roman" pitchFamily="18" charset="0"/>
              </a:rPr>
              <a:t>spontaneouse</a:t>
            </a:r>
            <a:r>
              <a:rPr lang="en-US" sz="2200" dirty="0" smtClean="0">
                <a:latin typeface="Times New Roman" pitchFamily="18" charset="0"/>
                <a:ea typeface="Times New Roman" pitchFamily="18" charset="0"/>
                <a:cs typeface="Times New Roman" pitchFamily="18" charset="0"/>
              </a:rPr>
              <a:t> tumors make it an ideal choice for ageing studies</a:t>
            </a:r>
            <a:endParaRPr kumimoji="0" lang="en-US" sz="2200"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200" b="1" i="0" u="none" strike="noStrike" cap="none" normalizeH="0" baseline="0" dirty="0" smtClean="0">
                <a:ln>
                  <a:noFill/>
                </a:ln>
                <a:effectLst/>
                <a:latin typeface="Times New Roman" pitchFamily="18" charset="0"/>
                <a:ea typeface="Times New Roman" pitchFamily="18" charset="0"/>
                <a:cs typeface="Times New Roman" pitchFamily="18" charset="0"/>
              </a:rPr>
              <a:t>Coat Color</a:t>
            </a:r>
            <a:r>
              <a:rPr kumimoji="0" lang="en-US" sz="2200" b="0" i="0" u="none" strike="noStrike" cap="none" normalizeH="0" baseline="0" dirty="0" smtClean="0">
                <a:ln>
                  <a:noFill/>
                </a:ln>
                <a:effectLst/>
                <a:latin typeface="Times New Roman" pitchFamily="18" charset="0"/>
                <a:ea typeface="Times New Roman" pitchFamily="18" charset="0"/>
                <a:cs typeface="Times New Roman" pitchFamily="18" charset="0"/>
              </a:rPr>
              <a:t>: White (albino)</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200" b="1" i="0" u="none" strike="noStrike" cap="none" normalizeH="0" baseline="0" dirty="0" smtClean="0">
                <a:ln>
                  <a:noFill/>
                </a:ln>
                <a:effectLst/>
                <a:latin typeface="Times New Roman" pitchFamily="18" charset="0"/>
                <a:ea typeface="Times New Roman" pitchFamily="18" charset="0"/>
                <a:cs typeface="Times New Roman" pitchFamily="18" charset="0"/>
              </a:rPr>
              <a:t>Ideal </a:t>
            </a:r>
            <a:r>
              <a:rPr kumimoji="0" lang="en-US" sz="2200" b="1" i="0" u="none" strike="noStrike" cap="none" normalizeH="0" baseline="0" dirty="0" err="1" smtClean="0">
                <a:ln>
                  <a:noFill/>
                </a:ln>
                <a:effectLst/>
                <a:latin typeface="Times New Roman" pitchFamily="18" charset="0"/>
                <a:ea typeface="Times New Roman" pitchFamily="18" charset="0"/>
                <a:cs typeface="Times New Roman" pitchFamily="18" charset="0"/>
              </a:rPr>
              <a:t>For:</a:t>
            </a:r>
            <a:r>
              <a:rPr kumimoji="0" lang="en-US" sz="2200" i="0" u="none" strike="noStrike" cap="none" normalizeH="0" baseline="0" dirty="0" err="1" smtClean="0">
                <a:ln>
                  <a:noFill/>
                </a:ln>
                <a:effectLst/>
                <a:latin typeface="Times New Roman" pitchFamily="18" charset="0"/>
                <a:ea typeface="Times New Roman" pitchFamily="18" charset="0"/>
                <a:cs typeface="Times New Roman" pitchFamily="18" charset="0"/>
              </a:rPr>
              <a:t>general</a:t>
            </a:r>
            <a:r>
              <a:rPr kumimoji="0" lang="en-US" sz="2200" b="1"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sz="2200" b="0" i="0" u="none" strike="noStrike" cap="none" normalizeH="0" baseline="0" dirty="0" smtClean="0">
                <a:ln>
                  <a:noFill/>
                </a:ln>
                <a:effectLst/>
                <a:latin typeface="Times New Roman" pitchFamily="18" charset="0"/>
                <a:ea typeface="Times New Roman" pitchFamily="18" charset="0"/>
                <a:cs typeface="Times New Roman" pitchFamily="18" charset="0"/>
              </a:rPr>
              <a:t>multipurpose model, safety and efficacy testing, aging, oncology, teratology, oncology, physiology</a:t>
            </a:r>
            <a:endParaRPr kumimoji="0" lang="en-US" sz="2200" b="0" i="0" u="none" strike="noStrike" cap="none" normalizeH="0" baseline="0" dirty="0" smtClean="0">
              <a:ln>
                <a:noFill/>
              </a:ln>
              <a:effectLst/>
              <a:latin typeface="Times New Roman" pitchFamily="18" charset="0"/>
              <a:cs typeface="Times New Roman" pitchFamily="18" charset="0"/>
            </a:endParaRPr>
          </a:p>
        </p:txBody>
      </p:sp>
      <p:pic>
        <p:nvPicPr>
          <p:cNvPr id="64515" name="Picture 3" descr="http://www.janvier-labs.com/system/html/photo_wistar_outbred_rat-4d485e75.jpg">
            <a:hlinkClick r:id="rId2"/>
          </p:cNvPr>
          <p:cNvPicPr>
            <a:picLocks noChangeAspect="1" noChangeArrowheads="1"/>
          </p:cNvPicPr>
          <p:nvPr/>
        </p:nvPicPr>
        <p:blipFill>
          <a:blip r:embed="rId3"/>
          <a:srcRect/>
          <a:stretch>
            <a:fillRect/>
          </a:stretch>
        </p:blipFill>
        <p:spPr bwMode="auto">
          <a:xfrm>
            <a:off x="6172200" y="152400"/>
            <a:ext cx="1714500" cy="1104901"/>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152400" y="457200"/>
            <a:ext cx="61722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tab pos="457200" algn="l"/>
              </a:tabLst>
            </a:pPr>
            <a:r>
              <a:rPr kumimoji="0" lang="en-US" sz="2400" b="1" i="0" u="none" strike="noStrike" cap="none" normalizeH="0" baseline="0" dirty="0" smtClean="0">
                <a:ln>
                  <a:noFill/>
                </a:ln>
                <a:solidFill>
                  <a:schemeClr val="accent2">
                    <a:lumMod val="75000"/>
                  </a:schemeClr>
                </a:solidFill>
                <a:effectLst/>
                <a:latin typeface="Swiss 721 W01 Light" charset="0"/>
                <a:ea typeface="Calibri" pitchFamily="34" charset="0"/>
                <a:cs typeface="Arial" pitchFamily="34" charset="0"/>
              </a:rPr>
              <a:t>Long-Evans Rat </a:t>
            </a:r>
            <a:r>
              <a:rPr kumimoji="0" lang="en-US" sz="2400" b="1" i="0" u="none" strike="noStrike" cap="none" normalizeH="0" baseline="0" dirty="0" err="1" smtClean="0">
                <a:ln>
                  <a:noFill/>
                </a:ln>
                <a:solidFill>
                  <a:schemeClr val="accent2">
                    <a:lumMod val="75000"/>
                  </a:schemeClr>
                </a:solidFill>
                <a:effectLst/>
                <a:latin typeface="Swiss 721 W01 Light" charset="0"/>
                <a:ea typeface="Calibri" pitchFamily="34" charset="0"/>
                <a:cs typeface="Arial" pitchFamily="34" charset="0"/>
              </a:rPr>
              <a:t>Crl:LE</a:t>
            </a:r>
            <a:endParaRPr kumimoji="0" lang="en-US" sz="2400" b="1"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tab pos="457200" algn="l"/>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Origin</a:t>
            </a:r>
          </a:p>
          <a:p>
            <a:pPr marL="0" marR="0" lvl="0" indent="0" algn="just" defTabSz="914400" rtl="0" eaLnBrk="0" fontAlgn="base" latinLnBrk="0" hangingPunct="0">
              <a:lnSpc>
                <a:spcPct val="150000"/>
              </a:lnSpc>
              <a:spcBef>
                <a:spcPct val="0"/>
              </a:spcBef>
              <a:spcAft>
                <a:spcPct val="0"/>
              </a:spcAft>
              <a:buClrTx/>
              <a:buSzTx/>
              <a:buFontTx/>
              <a:buNone/>
              <a:tabLst>
                <a:tab pos="457200" algn="l"/>
              </a:tabLst>
            </a:pPr>
            <a:r>
              <a:rPr lang="en-US" sz="2000" dirty="0" smtClean="0">
                <a:latin typeface="Times New Roman" pitchFamily="18" charset="0"/>
                <a:cs typeface="Times New Roman" pitchFamily="18" charset="0"/>
              </a:rPr>
              <a:t>Developed by Dr Long and Dr Evans in 1915. The Long Evans rat is the result of a cross between a female albino from the </a:t>
            </a:r>
            <a:r>
              <a:rPr lang="en-US" sz="2000" dirty="0" err="1" smtClean="0">
                <a:latin typeface="Times New Roman" pitchFamily="18" charset="0"/>
                <a:cs typeface="Times New Roman" pitchFamily="18" charset="0"/>
              </a:rPr>
              <a:t>Wistar</a:t>
            </a:r>
            <a:r>
              <a:rPr lang="en-US" sz="2000" dirty="0" smtClean="0">
                <a:latin typeface="Times New Roman" pitchFamily="18" charset="0"/>
                <a:cs typeface="Times New Roman" pitchFamily="18" charset="0"/>
              </a:rPr>
              <a:t> institute and a wild male (</a:t>
            </a:r>
            <a:r>
              <a:rPr lang="en-US" sz="2000" dirty="0" err="1" smtClean="0">
                <a:latin typeface="Times New Roman" pitchFamily="18" charset="0"/>
                <a:cs typeface="Times New Roman" pitchFamily="18" charset="0"/>
              </a:rPr>
              <a:t>Rattus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borvegicus</a:t>
            </a:r>
            <a:r>
              <a:rPr lang="en-US" sz="2000" dirty="0" smtClean="0">
                <a:latin typeface="Times New Roman" pitchFamily="18" charset="0"/>
                <a:cs typeface="Times New Roman" pitchFamily="18" charset="0"/>
              </a:rPr>
              <a:t>) captured near Berkeley and offspring selection</a:t>
            </a:r>
            <a:endParaRPr kumimoji="0" lang="en-US" sz="200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tab pos="457200" algn="l"/>
              </a:tabLst>
            </a:pP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Originated by Drs. Long and Evans in 1915 by crossing several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Wistar</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Institute white females with a wild gray male. To Charles River from Canadian Breeding Farm and Laboratories in 1978.</a:t>
            </a:r>
          </a:p>
        </p:txBody>
      </p:sp>
      <p:pic>
        <p:nvPicPr>
          <p:cNvPr id="4" name="Picture 2" descr="http://www.eurekalert.org/multimedia/pub/media/17549.jpg">
            <a:hlinkClick r:id="rId2"/>
          </p:cNvPr>
          <p:cNvPicPr>
            <a:picLocks noChangeAspect="1" noChangeArrowheads="1"/>
          </p:cNvPicPr>
          <p:nvPr/>
        </p:nvPicPr>
        <p:blipFill>
          <a:blip r:embed="rId3" cstate="print"/>
          <a:srcRect/>
          <a:stretch>
            <a:fillRect/>
          </a:stretch>
        </p:blipFill>
        <p:spPr bwMode="auto">
          <a:xfrm>
            <a:off x="5867400" y="4953000"/>
            <a:ext cx="2209800" cy="19050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 y="1202224"/>
            <a:ext cx="5638800" cy="954107"/>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                        PART 1</a:t>
            </a:r>
          </a:p>
          <a:p>
            <a:pPr lvl="1"/>
            <a:r>
              <a:rPr lang="en-US" sz="2800" b="1" dirty="0" smtClean="0">
                <a:latin typeface="Times New Roman" pitchFamily="18" charset="0"/>
                <a:cs typeface="Times New Roman" pitchFamily="18" charset="0"/>
              </a:rPr>
              <a:t>          </a:t>
            </a:r>
            <a:r>
              <a:rPr lang="en-US" sz="3200" b="1" dirty="0" smtClean="0">
                <a:latin typeface="Times New Roman" pitchFamily="18" charset="0"/>
                <a:cs typeface="Times New Roman" pitchFamily="18" charset="0"/>
              </a:rPr>
              <a:t>Introduction</a:t>
            </a:r>
            <a:endParaRPr lang="en-US" sz="2800" b="1" dirty="0">
              <a:latin typeface="Times New Roman" pitchFamily="18" charset="0"/>
              <a:cs typeface="Times New Roman" pitchFamily="18" charset="0"/>
            </a:endParaRPr>
          </a:p>
        </p:txBody>
      </p:sp>
      <p:pic>
        <p:nvPicPr>
          <p:cNvPr id="5123" name="Picture 3" descr="F:\Rattus norvegicus\maxresdefault.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810000" y="2362200"/>
            <a:ext cx="4709160" cy="297252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172785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457200"/>
            <a:ext cx="3809056" cy="461665"/>
          </a:xfrm>
          <a:prstGeom prst="rect">
            <a:avLst/>
          </a:prstGeom>
        </p:spPr>
        <p:txBody>
          <a:bodyPr wrap="none">
            <a:spAutoFit/>
          </a:bodyPr>
          <a:lstStyle/>
          <a:p>
            <a:pPr lvl="0" fontAlgn="base">
              <a:spcBef>
                <a:spcPct val="0"/>
              </a:spcBef>
              <a:spcAft>
                <a:spcPct val="0"/>
              </a:spcAft>
              <a:buFont typeface="Wingdings" pitchFamily="2" charset="2"/>
              <a:buChar char="v"/>
              <a:tabLst>
                <a:tab pos="457200" algn="l"/>
              </a:tabLst>
            </a:pPr>
            <a:r>
              <a:rPr lang="en-US" sz="2400" b="1" dirty="0" smtClean="0">
                <a:solidFill>
                  <a:schemeClr val="accent2">
                    <a:lumMod val="75000"/>
                  </a:schemeClr>
                </a:solidFill>
                <a:latin typeface="Swiss 721 W01 Light" charset="0"/>
                <a:ea typeface="Calibri" pitchFamily="34" charset="0"/>
                <a:cs typeface="Arial" pitchFamily="34" charset="0"/>
              </a:rPr>
              <a:t>Long-Evans Rat </a:t>
            </a:r>
            <a:r>
              <a:rPr lang="en-US" sz="2400" b="1" dirty="0" err="1" smtClean="0">
                <a:solidFill>
                  <a:schemeClr val="accent2">
                    <a:lumMod val="75000"/>
                  </a:schemeClr>
                </a:solidFill>
                <a:latin typeface="Swiss 721 W01 Light" charset="0"/>
                <a:ea typeface="Calibri" pitchFamily="34" charset="0"/>
                <a:cs typeface="Arial" pitchFamily="34" charset="0"/>
              </a:rPr>
              <a:t>Crl:LE</a:t>
            </a:r>
            <a:endParaRPr lang="en-US" sz="2400" b="1" dirty="0" smtClean="0">
              <a:solidFill>
                <a:schemeClr val="accent2">
                  <a:lumMod val="75000"/>
                </a:schemeClr>
              </a:solidFill>
              <a:latin typeface="Arial" pitchFamily="34" charset="0"/>
              <a:cs typeface="Arial" pitchFamily="34" charset="0"/>
            </a:endParaRPr>
          </a:p>
        </p:txBody>
      </p:sp>
      <p:sp>
        <p:nvSpPr>
          <p:cNvPr id="3" name="Rectangle 2"/>
          <p:cNvSpPr/>
          <p:nvPr/>
        </p:nvSpPr>
        <p:spPr>
          <a:xfrm>
            <a:off x="381000" y="1600200"/>
            <a:ext cx="6172200" cy="1754326"/>
          </a:xfrm>
          <a:prstGeom prst="rect">
            <a:avLst/>
          </a:prstGeom>
        </p:spPr>
        <p:txBody>
          <a:bodyPr wrap="square">
            <a:spAutoFit/>
          </a:bodyPr>
          <a:lstStyle/>
          <a:p>
            <a:pPr lvl="0" algn="just" eaLnBrk="0" fontAlgn="base" hangingPunct="0">
              <a:lnSpc>
                <a:spcPct val="150000"/>
              </a:lnSpc>
              <a:spcBef>
                <a:spcPct val="0"/>
              </a:spcBef>
              <a:spcAft>
                <a:spcPct val="0"/>
              </a:spcAft>
              <a:tabLst>
                <a:tab pos="457200" algn="l"/>
              </a:tabLst>
            </a:pPr>
            <a:r>
              <a:rPr lang="en-US" b="1" dirty="0" smtClean="0">
                <a:latin typeface="Times New Roman" pitchFamily="18" charset="0"/>
                <a:ea typeface="Times New Roman" pitchFamily="18" charset="0"/>
                <a:cs typeface="Times New Roman" pitchFamily="18" charset="0"/>
              </a:rPr>
              <a:t>Coat Color </a:t>
            </a:r>
            <a:r>
              <a:rPr lang="en-US" dirty="0" smtClean="0">
                <a:latin typeface="Times New Roman" pitchFamily="18" charset="0"/>
                <a:ea typeface="Times New Roman" pitchFamily="18" charset="0"/>
                <a:cs typeface="Times New Roman" pitchFamily="18" charset="0"/>
              </a:rPr>
              <a:t>: White with black hood; occasionally white with brown hood</a:t>
            </a:r>
            <a:endParaRPr lang="en-US"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tabLst>
                <a:tab pos="457200" algn="l"/>
              </a:tabLst>
            </a:pPr>
            <a:r>
              <a:rPr lang="en-US" b="1" dirty="0" smtClean="0">
                <a:latin typeface="Times New Roman" pitchFamily="18" charset="0"/>
                <a:ea typeface="Times New Roman" pitchFamily="18" charset="0"/>
                <a:cs typeface="Times New Roman" pitchFamily="18" charset="0"/>
              </a:rPr>
              <a:t>Ideal For</a:t>
            </a:r>
            <a:r>
              <a:rPr lang="en-US" dirty="0" smtClean="0">
                <a:latin typeface="Times New Roman" pitchFamily="18" charset="0"/>
                <a:ea typeface="Times New Roman" pitchFamily="18" charset="0"/>
                <a:cs typeface="Times New Roman" pitchFamily="18" charset="0"/>
              </a:rPr>
              <a:t>: general multipurpose model, behavioral research, </a:t>
            </a:r>
            <a:r>
              <a:rPr lang="en-US" dirty="0" err="1" smtClean="0">
                <a:latin typeface="Times New Roman" pitchFamily="18" charset="0"/>
                <a:ea typeface="Times New Roman" pitchFamily="18" charset="0"/>
                <a:cs typeface="Times New Roman" pitchFamily="18" charset="0"/>
              </a:rPr>
              <a:t>Agening</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merabolism</a:t>
            </a:r>
            <a:r>
              <a:rPr lang="en-US" dirty="0" smtClean="0">
                <a:latin typeface="Times New Roman" pitchFamily="18" charset="0"/>
                <a:ea typeface="Times New Roman" pitchFamily="18" charset="0"/>
                <a:cs typeface="Times New Roman" pitchFamily="18" charset="0"/>
              </a:rPr>
              <a:t> , </a:t>
            </a:r>
            <a:r>
              <a:rPr lang="en-US" dirty="0" err="1" smtClean="0">
                <a:latin typeface="Times New Roman" pitchFamily="18" charset="0"/>
                <a:ea typeface="Times New Roman" pitchFamily="18" charset="0"/>
                <a:cs typeface="Times New Roman" pitchFamily="18" charset="0"/>
              </a:rPr>
              <a:t>toxicology,stress</a:t>
            </a:r>
            <a:r>
              <a:rPr lang="en-US" dirty="0" smtClean="0">
                <a:latin typeface="Times New Roman" pitchFamily="18" charset="0"/>
                <a:ea typeface="Times New Roman" pitchFamily="18" charset="0"/>
                <a:cs typeface="Times New Roman" pitchFamily="18" charset="0"/>
              </a:rPr>
              <a:t>, locomotion</a:t>
            </a:r>
            <a:endParaRPr lang="en-US" dirty="0" smtClean="0">
              <a:latin typeface="Times New Roman" pitchFamily="18" charset="0"/>
              <a:cs typeface="Times New Roman" pitchFamily="18" charset="0"/>
            </a:endParaRPr>
          </a:p>
        </p:txBody>
      </p:sp>
      <p:pic>
        <p:nvPicPr>
          <p:cNvPr id="63490" name="Picture 2" descr="http://www.eurekalert.org/multimedia/pub/media/17549.jpg">
            <a:hlinkClick r:id="rId2"/>
          </p:cNvPr>
          <p:cNvPicPr>
            <a:picLocks noChangeAspect="1" noChangeArrowheads="1"/>
          </p:cNvPicPr>
          <p:nvPr/>
        </p:nvPicPr>
        <p:blipFill>
          <a:blip r:embed="rId3" cstate="print"/>
          <a:srcRect/>
          <a:stretch>
            <a:fillRect/>
          </a:stretch>
        </p:blipFill>
        <p:spPr bwMode="auto">
          <a:xfrm>
            <a:off x="5638800" y="4038600"/>
            <a:ext cx="2438399" cy="26670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779413"/>
            <a:ext cx="7543800" cy="5355312"/>
          </a:xfrm>
          <a:prstGeom prst="rect">
            <a:avLst/>
          </a:prstGeom>
          <a:noFill/>
        </p:spPr>
        <p:txBody>
          <a:bodyPr wrap="square" rtlCol="0">
            <a:spAutoFit/>
          </a:bodyPr>
          <a:lstStyle/>
          <a:p>
            <a:pPr>
              <a:buFont typeface="Wingdings" pitchFamily="2" charset="2"/>
              <a:buChar char="v"/>
            </a:pPr>
            <a:r>
              <a:rPr lang="en-US" sz="2400" b="1" dirty="0">
                <a:solidFill>
                  <a:schemeClr val="bg2">
                    <a:lumMod val="50000"/>
                  </a:schemeClr>
                </a:solidFill>
                <a:latin typeface="Times New Roman" pitchFamily="18" charset="0"/>
                <a:cs typeface="Times New Roman" pitchFamily="18" charset="0"/>
              </a:rPr>
              <a:t>CD</a:t>
            </a:r>
            <a:r>
              <a:rPr lang="en-US" sz="2400" b="1" baseline="30000" dirty="0">
                <a:solidFill>
                  <a:schemeClr val="bg2">
                    <a:lumMod val="50000"/>
                  </a:schemeClr>
                </a:solidFill>
                <a:latin typeface="Times New Roman" pitchFamily="18" charset="0"/>
                <a:cs typeface="Times New Roman" pitchFamily="18" charset="0"/>
              </a:rPr>
              <a:t>®</a:t>
            </a:r>
            <a:r>
              <a:rPr lang="en-US" sz="2400" b="1" dirty="0">
                <a:solidFill>
                  <a:schemeClr val="bg2">
                    <a:lumMod val="50000"/>
                  </a:schemeClr>
                </a:solidFill>
                <a:latin typeface="Times New Roman" pitchFamily="18" charset="0"/>
                <a:cs typeface="Times New Roman" pitchFamily="18" charset="0"/>
              </a:rPr>
              <a:t> Hairless Rat Crl:CD-</a:t>
            </a:r>
            <a:r>
              <a:rPr lang="en-US" sz="2400" b="1" i="1" dirty="0">
                <a:solidFill>
                  <a:schemeClr val="bg2">
                    <a:lumMod val="50000"/>
                  </a:schemeClr>
                </a:solidFill>
                <a:latin typeface="Times New Roman" pitchFamily="18" charset="0"/>
                <a:cs typeface="Times New Roman" pitchFamily="18" charset="0"/>
              </a:rPr>
              <a:t>Prss8</a:t>
            </a:r>
            <a:r>
              <a:rPr lang="en-US" sz="2400" b="1" i="1" baseline="30000" dirty="0">
                <a:solidFill>
                  <a:schemeClr val="bg2">
                    <a:lumMod val="50000"/>
                  </a:schemeClr>
                </a:solidFill>
                <a:latin typeface="Times New Roman" pitchFamily="18" charset="0"/>
                <a:cs typeface="Times New Roman" pitchFamily="18" charset="0"/>
              </a:rPr>
              <a:t>hr</a:t>
            </a:r>
            <a:endParaRPr lang="en-US" sz="2400" b="1" dirty="0">
              <a:solidFill>
                <a:schemeClr val="bg2">
                  <a:lumMod val="50000"/>
                </a:schemeClr>
              </a:solidFill>
              <a:latin typeface="Times New Roman" pitchFamily="18" charset="0"/>
              <a:cs typeface="Times New Roman" pitchFamily="18" charset="0"/>
            </a:endParaRPr>
          </a:p>
          <a:p>
            <a:pPr algn="just">
              <a:lnSpc>
                <a:spcPct val="150000"/>
              </a:lnSpc>
            </a:pPr>
            <a:r>
              <a:rPr lang="en-US" sz="2000" b="1" dirty="0" smtClean="0">
                <a:latin typeface="Times New Roman" pitchFamily="18" charset="0"/>
                <a:cs typeface="Times New Roman" pitchFamily="18" charset="0"/>
              </a:rPr>
              <a:t>Origin: </a:t>
            </a:r>
            <a:r>
              <a:rPr lang="en-US" sz="2000" dirty="0" smtClean="0">
                <a:latin typeface="Times New Roman" pitchFamily="18" charset="0"/>
                <a:cs typeface="Times New Roman" pitchFamily="18" charset="0"/>
              </a:rPr>
              <a:t>This </a:t>
            </a:r>
            <a:r>
              <a:rPr lang="en-US" sz="2000" dirty="0">
                <a:latin typeface="Times New Roman" pitchFamily="18" charset="0"/>
                <a:cs typeface="Times New Roman" pitchFamily="18" charset="0"/>
              </a:rPr>
              <a:t>spontaneous mutation model was isolated from a </a:t>
            </a:r>
            <a:r>
              <a:rPr lang="en-US" sz="2000" dirty="0" err="1">
                <a:latin typeface="Times New Roman" pitchFamily="18" charset="0"/>
                <a:cs typeface="Times New Roman" pitchFamily="18" charset="0"/>
              </a:rPr>
              <a:t>Crl:CD</a:t>
            </a:r>
            <a:r>
              <a:rPr lang="en-US" sz="2000" dirty="0">
                <a:latin typeface="Times New Roman" pitchFamily="18" charset="0"/>
                <a:cs typeface="Times New Roman" pitchFamily="18" charset="0"/>
              </a:rPr>
              <a:t>(SD) colony in Charles River, in the late 1980s. </a:t>
            </a:r>
            <a:r>
              <a:rPr lang="en-US" sz="2000" dirty="0" err="1">
                <a:latin typeface="Times New Roman" pitchFamily="18" charset="0"/>
                <a:cs typeface="Times New Roman" pitchFamily="18" charset="0"/>
              </a:rPr>
              <a:t>Rederived</a:t>
            </a:r>
            <a:r>
              <a:rPr lang="en-US" sz="2000" dirty="0">
                <a:latin typeface="Times New Roman" pitchFamily="18" charset="0"/>
                <a:cs typeface="Times New Roman" pitchFamily="18" charset="0"/>
              </a:rPr>
              <a:t> in 1993 and subsequently transferred to Charles River, Raleigh, NC for barrier room production. The model does not exhibit the typical characteristics of hair growth and loss found in other hairless models. Specific genetic analysis to identify the mutation has not been undertaken. Histopathology has determined the model is </a:t>
            </a:r>
            <a:r>
              <a:rPr lang="en-US" sz="2000" dirty="0" err="1">
                <a:latin typeface="Times New Roman" pitchFamily="18" charset="0"/>
                <a:cs typeface="Times New Roman" pitchFamily="18" charset="0"/>
              </a:rPr>
              <a:t>euthymic</a:t>
            </a:r>
            <a:r>
              <a:rPr lang="en-US" sz="2000" dirty="0">
                <a:latin typeface="Times New Roman" pitchFamily="18" charset="0"/>
                <a:cs typeface="Times New Roman" pitchFamily="18" charset="0"/>
              </a:rPr>
              <a:t>.</a:t>
            </a:r>
          </a:p>
          <a:p>
            <a:pPr algn="just">
              <a:lnSpc>
                <a:spcPct val="150000"/>
              </a:lnSpc>
            </a:pPr>
            <a:r>
              <a:rPr lang="en-US" sz="2000" b="1" dirty="0">
                <a:latin typeface="Times New Roman" pitchFamily="18" charset="0"/>
                <a:cs typeface="Times New Roman" pitchFamily="18" charset="0"/>
              </a:rPr>
              <a:t>Coat </a:t>
            </a:r>
            <a:r>
              <a:rPr lang="en-US" sz="2000" b="1" dirty="0" smtClean="0">
                <a:latin typeface="Times New Roman" pitchFamily="18" charset="0"/>
                <a:cs typeface="Times New Roman" pitchFamily="18" charset="0"/>
              </a:rPr>
              <a:t>Color </a:t>
            </a:r>
            <a:r>
              <a:rPr lang="en-US" sz="2000" dirty="0" smtClean="0">
                <a:latin typeface="Times New Roman" pitchFamily="18" charset="0"/>
                <a:cs typeface="Times New Roman" pitchFamily="18" charset="0"/>
              </a:rPr>
              <a:t>: Hairless</a:t>
            </a:r>
            <a:r>
              <a:rPr lang="en-US" sz="2000" dirty="0">
                <a:latin typeface="Times New Roman" pitchFamily="18" charset="0"/>
                <a:cs typeface="Times New Roman" pitchFamily="18" charset="0"/>
              </a:rPr>
              <a:t>, albino background</a:t>
            </a:r>
          </a:p>
          <a:p>
            <a:pPr algn="just">
              <a:lnSpc>
                <a:spcPct val="150000"/>
              </a:lnSpc>
            </a:pPr>
            <a:r>
              <a:rPr lang="en-US" sz="2000" b="1" dirty="0">
                <a:latin typeface="Times New Roman" pitchFamily="18" charset="0"/>
                <a:cs typeface="Times New Roman" pitchFamily="18" charset="0"/>
              </a:rPr>
              <a:t>Ideal For</a:t>
            </a:r>
            <a:r>
              <a:rPr lang="en-US" sz="2000" dirty="0" smtClean="0">
                <a:latin typeface="Times New Roman" pitchFamily="18" charset="0"/>
                <a:cs typeface="Times New Roman" pitchFamily="18" charset="0"/>
              </a:rPr>
              <a:t>: Wound </a:t>
            </a:r>
            <a:r>
              <a:rPr lang="en-US" sz="2000" dirty="0">
                <a:latin typeface="Times New Roman" pitchFamily="18" charset="0"/>
                <a:cs typeface="Times New Roman" pitchFamily="18" charset="0"/>
              </a:rPr>
              <a:t>healing model, dermatology, safety and efficacy testing</a:t>
            </a:r>
          </a:p>
          <a:p>
            <a:endParaRPr lang="en-US" dirty="0"/>
          </a:p>
        </p:txBody>
      </p:sp>
      <p:pic>
        <p:nvPicPr>
          <p:cNvPr id="9218" name="Picture 2" descr="G:\Rattus norvegicus\hctjfxvg-1348451461.jpg"/>
          <p:cNvPicPr>
            <a:picLocks noChangeAspect="1" noChangeArrowheads="1"/>
          </p:cNvPicPr>
          <p:nvPr/>
        </p:nvPicPr>
        <p:blipFill>
          <a:blip r:embed="rId2" cstate="print"/>
          <a:srcRect/>
          <a:stretch>
            <a:fillRect/>
          </a:stretch>
        </p:blipFill>
        <p:spPr bwMode="auto">
          <a:xfrm>
            <a:off x="6019800" y="0"/>
            <a:ext cx="1821981" cy="12192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28600" y="914400"/>
            <a:ext cx="6934200" cy="4862870"/>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en-US" sz="2000" b="1" i="0" u="none" strike="noStrike" cap="none" normalizeH="0" baseline="0" dirty="0" smtClean="0">
                <a:ln>
                  <a:noFill/>
                </a:ln>
                <a:solidFill>
                  <a:schemeClr val="tx2"/>
                </a:solidFill>
                <a:effectLst/>
                <a:latin typeface="Times New Roman" pitchFamily="18" charset="0"/>
                <a:ea typeface="Times New Roman" pitchFamily="18" charset="0"/>
                <a:cs typeface="Times New Roman" pitchFamily="18" charset="0"/>
              </a:rPr>
              <a:t>CD</a:t>
            </a:r>
            <a:r>
              <a:rPr kumimoji="0" lang="en-US" sz="2000" b="1" i="0" u="none" strike="noStrike" cap="none" normalizeH="0" baseline="30000" dirty="0" smtClean="0">
                <a:ln>
                  <a:noFill/>
                </a:ln>
                <a:solidFill>
                  <a:schemeClr val="tx2"/>
                </a:solidFill>
                <a:effectLst/>
                <a:latin typeface="Times New Roman" pitchFamily="18" charset="0"/>
                <a:ea typeface="Times New Roman" pitchFamily="18" charset="0"/>
                <a:cs typeface="Times New Roman" pitchFamily="18" charset="0"/>
              </a:rPr>
              <a:t>®</a:t>
            </a:r>
            <a:r>
              <a:rPr kumimoji="0" lang="en-US" sz="2000" b="1" i="0" u="none" strike="noStrike" cap="none" normalizeH="0" baseline="0" dirty="0" smtClean="0">
                <a:ln>
                  <a:noFill/>
                </a:ln>
                <a:solidFill>
                  <a:schemeClr val="tx2"/>
                </a:solidFill>
                <a:effectLst/>
                <a:latin typeface="Times New Roman" pitchFamily="18" charset="0"/>
                <a:ea typeface="Times New Roman" pitchFamily="18" charset="0"/>
                <a:cs typeface="Times New Roman" pitchFamily="18" charset="0"/>
              </a:rPr>
              <a:t> IGS Rat </a:t>
            </a:r>
            <a:r>
              <a:rPr kumimoji="0" lang="en-US" sz="2000" b="1" i="0" u="none" strike="noStrike" cap="none" normalizeH="0" baseline="0" dirty="0" err="1" smtClean="0">
                <a:ln>
                  <a:noFill/>
                </a:ln>
                <a:solidFill>
                  <a:schemeClr val="tx2"/>
                </a:solidFill>
                <a:effectLst/>
                <a:latin typeface="Times New Roman" pitchFamily="18" charset="0"/>
                <a:ea typeface="Times New Roman" pitchFamily="18" charset="0"/>
                <a:cs typeface="Times New Roman" pitchFamily="18" charset="0"/>
              </a:rPr>
              <a:t>Crl:CD</a:t>
            </a:r>
            <a:r>
              <a:rPr kumimoji="0" lang="en-US" sz="2000" b="1" i="0" u="none" strike="noStrike" cap="none" normalizeH="0" baseline="0" dirty="0" smtClean="0">
                <a:ln>
                  <a:noFill/>
                </a:ln>
                <a:solidFill>
                  <a:schemeClr val="tx2"/>
                </a:solidFill>
                <a:effectLst/>
                <a:latin typeface="Times New Roman" pitchFamily="18" charset="0"/>
                <a:ea typeface="Times New Roman" pitchFamily="18" charset="0"/>
                <a:cs typeface="Times New Roman" pitchFamily="18" charset="0"/>
              </a:rPr>
              <a:t>(SD)</a:t>
            </a:r>
          </a:p>
          <a:p>
            <a:pPr marL="0" marR="0" lvl="0" indent="0" algn="l" defTabSz="914400" rtl="0" eaLnBrk="1" fontAlgn="base" latinLnBrk="0" hangingPunct="1">
              <a:lnSpc>
                <a:spcPct val="100000"/>
              </a:lnSpc>
              <a:spcBef>
                <a:spcPct val="0"/>
              </a:spcBef>
              <a:spcAft>
                <a:spcPct val="0"/>
              </a:spcAft>
              <a:buClrTx/>
              <a:buSzTx/>
              <a:tabLst/>
            </a:pPr>
            <a:endParaRPr kumimoji="0" lang="en-US" sz="2000" b="1" i="0" u="none" strike="noStrike" cap="none" normalizeH="0" baseline="0" dirty="0" smtClean="0">
              <a:ln>
                <a:noFill/>
              </a:ln>
              <a:solidFill>
                <a:schemeClr val="tx2"/>
              </a:solidFill>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Origin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Originated in 1925 by Robert W.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Dawley</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from a hybrid hooded male and a female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Wistar</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rat. To Charles River in 1950 from Sprague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Dawley</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Inc. In 1991, 8 colonies were selected to form the IGS Foundation Colony.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Rederived</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into an isolator foundation colony in 1997. IGS refers to animals bred using the Charles River</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Coat Color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White (albino)</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Ideal For: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General multipurpose model, safety and efficacy testing, aging, </a:t>
            </a:r>
            <a:r>
              <a:rPr kumimoji="0" lang="en-US" sz="2000" b="0" i="0" u="none" strike="noStrike" cap="none" normalizeH="0" baseline="0" dirty="0" smtClean="0">
                <a:ln>
                  <a:noFill/>
                </a:ln>
                <a:solidFill>
                  <a:schemeClr val="bg2">
                    <a:lumMod val="10000"/>
                  </a:schemeClr>
                </a:solidFill>
                <a:effectLst/>
                <a:latin typeface="Times New Roman" pitchFamily="18" charset="0"/>
                <a:ea typeface="Times New Roman" pitchFamily="18" charset="0"/>
                <a:cs typeface="Times New Roman" pitchFamily="18" charset="0"/>
              </a:rPr>
              <a:t>nutrition,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diet induced obesity</a:t>
            </a:r>
            <a:r>
              <a:rPr kumimoji="0" lang="en-US" sz="2000" b="0" i="0" u="none" strike="noStrike" cap="none" normalizeH="0" baseline="0" dirty="0" smtClean="0">
                <a:ln>
                  <a:noFill/>
                </a:ln>
                <a:solidFill>
                  <a:schemeClr val="bg2">
                    <a:lumMod val="10000"/>
                  </a:schemeClr>
                </a:solidFill>
                <a:effectLst/>
                <a:latin typeface="Times New Roman" pitchFamily="18" charset="0"/>
                <a:ea typeface="Times New Roman" pitchFamily="18" charset="0"/>
                <a:cs typeface="Times New Roman" pitchFamily="18" charset="0"/>
              </a:rPr>
              <a:t>, oncology, </a:t>
            </a:r>
          </a:p>
        </p:txBody>
      </p:sp>
      <p:pic>
        <p:nvPicPr>
          <p:cNvPr id="4" name="Picture 2" descr="G:\Rattus norvegicus\hctjfxvg-1348451461.jpg"/>
          <p:cNvPicPr>
            <a:picLocks noChangeAspect="1" noChangeArrowheads="1"/>
          </p:cNvPicPr>
          <p:nvPr/>
        </p:nvPicPr>
        <p:blipFill>
          <a:blip r:embed="rId2" cstate="print"/>
          <a:srcRect/>
          <a:stretch>
            <a:fillRect/>
          </a:stretch>
        </p:blipFill>
        <p:spPr bwMode="auto">
          <a:xfrm>
            <a:off x="6019800" y="152400"/>
            <a:ext cx="1821981" cy="121920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533400" y="914400"/>
            <a:ext cx="74676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en-US" sz="2400" b="1" i="0" u="none" strike="noStrike" cap="none" normalizeH="0" baseline="0" dirty="0" smtClean="0">
                <a:ln>
                  <a:noFill/>
                </a:ln>
                <a:solidFill>
                  <a:schemeClr val="bg2">
                    <a:lumMod val="50000"/>
                  </a:schemeClr>
                </a:solidFill>
                <a:effectLst/>
                <a:latin typeface="Times New Roman" pitchFamily="18" charset="0"/>
                <a:ea typeface="Calibri" pitchFamily="34" charset="0"/>
                <a:cs typeface="Times New Roman" pitchFamily="18" charset="0"/>
              </a:rPr>
              <a:t>Lister Hooded Rat </a:t>
            </a:r>
            <a:r>
              <a:rPr kumimoji="0" lang="en-US" sz="2400" b="1" i="0" u="none" strike="noStrike" cap="none" normalizeH="0" baseline="0" dirty="0" err="1" smtClean="0">
                <a:ln>
                  <a:noFill/>
                </a:ln>
                <a:solidFill>
                  <a:schemeClr val="bg2">
                    <a:lumMod val="50000"/>
                  </a:schemeClr>
                </a:solidFill>
                <a:effectLst/>
                <a:latin typeface="Times New Roman" pitchFamily="18" charset="0"/>
                <a:ea typeface="Calibri" pitchFamily="34" charset="0"/>
                <a:cs typeface="Times New Roman" pitchFamily="18" charset="0"/>
              </a:rPr>
              <a:t>Crl:LIS</a:t>
            </a:r>
            <a:endParaRPr kumimoji="0" lang="en-US" sz="2400" b="1" i="0" u="none" strike="noStrike" cap="none" normalizeH="0" baseline="0" dirty="0" smtClean="0">
              <a:ln>
                <a:noFill/>
              </a:ln>
              <a:solidFill>
                <a:schemeClr val="bg2">
                  <a:lumMod val="50000"/>
                </a:schemeClr>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tabLst/>
            </a:pPr>
            <a:endParaRPr kumimoji="0" lang="en-US" sz="2400" b="1" i="0" u="none" strike="noStrike" cap="none" normalizeH="0" baseline="0" dirty="0" smtClean="0">
              <a:ln>
                <a:noFill/>
              </a:ln>
              <a:solidFill>
                <a:schemeClr val="bg2">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Swiss 721 W01 Heavy" charset="0"/>
                <a:ea typeface="Times New Roman" pitchFamily="18" charset="0"/>
                <a:cs typeface="Times New Roman" pitchFamily="18" charset="0"/>
              </a:rPr>
              <a:t>Origin </a:t>
            </a:r>
            <a:endParaRPr kumimoji="0" lang="en-US"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These rats have taken their name from the Lister Institute, where the stock first originated. From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Glaxo</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to Charles River Laboratories UK in 1990 and again in 1996. To Charles River Germany in 2007.</a:t>
            </a:r>
            <a:endParaRPr kumimoji="0" lang="en-US" sz="20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Coat Color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Predominantly white with a black hood</a:t>
            </a:r>
            <a:endParaRPr kumimoji="0" lang="en-US" sz="20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Ideal For: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Noted for its docility and good breeding performance. Susceptible to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audiogenic</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seizures.</a:t>
            </a:r>
            <a:endParaRPr kumimoji="0" lang="en-US" sz="2000" b="0" i="0" u="none" strike="noStrike" cap="none" normalizeH="0" baseline="0" dirty="0" smtClean="0">
              <a:ln>
                <a:noFill/>
              </a:ln>
              <a:effectLst/>
              <a:latin typeface="Times New Roman" pitchFamily="18" charset="0"/>
              <a:cs typeface="Times New Roman" pitchFamily="18" charset="0"/>
            </a:endParaRPr>
          </a:p>
        </p:txBody>
      </p:sp>
      <p:pic>
        <p:nvPicPr>
          <p:cNvPr id="3" name="Picture 2" descr="G:\Rattus norvegicus\hctjfxvg-1348451461.jpg"/>
          <p:cNvPicPr>
            <a:picLocks noChangeAspect="1" noChangeArrowheads="1"/>
          </p:cNvPicPr>
          <p:nvPr/>
        </p:nvPicPr>
        <p:blipFill>
          <a:blip r:embed="rId2" cstate="print"/>
          <a:srcRect/>
          <a:stretch>
            <a:fillRect/>
          </a:stretch>
        </p:blipFill>
        <p:spPr bwMode="auto">
          <a:xfrm>
            <a:off x="6096000" y="304800"/>
            <a:ext cx="1821981" cy="121920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152400" y="228600"/>
            <a:ext cx="6934200" cy="5355312"/>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 typeface="Wingdings" pitchFamily="2" charset="2"/>
              <a:buChar char="v"/>
              <a:tabLst/>
            </a:pPr>
            <a:r>
              <a:rPr kumimoji="0" lang="en-US" sz="2400" b="1" i="0" u="none" strike="noStrike" cap="none" normalizeH="0" baseline="0" dirty="0" smtClean="0">
                <a:ln>
                  <a:noFill/>
                </a:ln>
                <a:solidFill>
                  <a:schemeClr val="accent2">
                    <a:lumMod val="75000"/>
                  </a:schemeClr>
                </a:solidFill>
                <a:effectLst/>
                <a:latin typeface="Swiss 721 W01 Light" charset="0"/>
                <a:ea typeface="Times New Roman" pitchFamily="18" charset="0"/>
                <a:cs typeface="Arial" pitchFamily="34" charset="0"/>
              </a:rPr>
              <a:t>Obese Prone CD Rat </a:t>
            </a:r>
            <a:r>
              <a:rPr kumimoji="0" lang="en-US" sz="2400" b="1" i="0" u="none" strike="noStrike" cap="none" normalizeH="0" baseline="0" dirty="0" err="1" smtClean="0">
                <a:ln>
                  <a:noFill/>
                </a:ln>
                <a:solidFill>
                  <a:schemeClr val="accent2">
                    <a:lumMod val="75000"/>
                  </a:schemeClr>
                </a:solidFill>
                <a:effectLst/>
                <a:latin typeface="Swiss 721 W01 Light" charset="0"/>
                <a:ea typeface="Times New Roman" pitchFamily="18" charset="0"/>
                <a:cs typeface="Arial" pitchFamily="34" charset="0"/>
              </a:rPr>
              <a:t>Crl:OP</a:t>
            </a:r>
            <a:r>
              <a:rPr kumimoji="0" lang="en-US" sz="2400" b="1" i="0" u="none" strike="noStrike" cap="none" normalizeH="0" baseline="0" dirty="0" smtClean="0">
                <a:ln>
                  <a:noFill/>
                </a:ln>
                <a:solidFill>
                  <a:schemeClr val="accent2">
                    <a:lumMod val="75000"/>
                  </a:schemeClr>
                </a:solidFill>
                <a:effectLst/>
                <a:latin typeface="Swiss 721 W01 Light" charset="0"/>
                <a:ea typeface="Times New Roman" pitchFamily="18" charset="0"/>
                <a:cs typeface="Arial" pitchFamily="34" charset="0"/>
              </a:rPr>
              <a:t>(CD)</a:t>
            </a:r>
          </a:p>
          <a:p>
            <a:pPr marL="0" marR="0" lvl="0" indent="0" algn="just" defTabSz="914400" rtl="0" eaLnBrk="1" fontAlgn="base" latinLnBrk="0" hangingPunct="1">
              <a:lnSpc>
                <a:spcPct val="150000"/>
              </a:lnSpc>
              <a:spcBef>
                <a:spcPct val="0"/>
              </a:spcBef>
              <a:spcAft>
                <a:spcPct val="0"/>
              </a:spcAft>
              <a:buClrTx/>
              <a:buSzTx/>
              <a:tabLst/>
            </a:pPr>
            <a:endParaRPr kumimoji="0" lang="en-US" sz="2400" b="1" i="0" u="none" strike="noStrike" cap="none" normalizeH="0" baseline="0" dirty="0" smtClean="0">
              <a:ln>
                <a:noFill/>
              </a:ln>
              <a:solidFill>
                <a:schemeClr val="accent2">
                  <a:lumMod val="75000"/>
                </a:schemeClr>
              </a:solidFill>
              <a:effectLst/>
              <a:latin typeface="Swiss 721 W01 Heavy" charset="0"/>
              <a:ea typeface="Times New Roman" pitchFamily="18"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Origin</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Developed from a line of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Crl:CD</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(SD) rats. Two lines were developed from this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outbred</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colony, the OP-CD (Obese Prone) and OR-CD (Obese Resistant). This model becomes obese when fed high-fat diets. Obesity develops despite having a fully functioning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leptin</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receptor. The control for this model is the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Crl:OR</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(CD).</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Coat Color: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White (albino)</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Ideal For</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obesity, metabolic syndrome</a:t>
            </a:r>
            <a:b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b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NOTE:</a:t>
            </a:r>
            <a:r>
              <a:rPr kumimoji="0" lang="en-US" sz="2000" b="0" i="1" u="none" strike="noStrike" cap="none" normalizeH="0" baseline="0" dirty="0" smtClean="0">
                <a:ln>
                  <a:noFill/>
                </a:ln>
                <a:effectLst/>
                <a:latin typeface="Times New Roman" pitchFamily="18" charset="0"/>
                <a:ea typeface="Times New Roman" pitchFamily="18" charset="0"/>
                <a:cs typeface="Times New Roman" pitchFamily="18" charset="0"/>
              </a:rPr>
              <a:t> This model can be preconditioned on a diet.</a:t>
            </a:r>
            <a:endPar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endParaRPr>
          </a:p>
        </p:txBody>
      </p:sp>
      <p:pic>
        <p:nvPicPr>
          <p:cNvPr id="3" name="Picture 2" descr="G:\Rattus norvegicus\hctjfxvg-1348451461.jpg"/>
          <p:cNvPicPr>
            <a:picLocks noChangeAspect="1" noChangeArrowheads="1"/>
          </p:cNvPicPr>
          <p:nvPr/>
        </p:nvPicPr>
        <p:blipFill>
          <a:blip r:embed="rId2" cstate="print"/>
          <a:srcRect/>
          <a:stretch>
            <a:fillRect/>
          </a:stretch>
        </p:blipFill>
        <p:spPr bwMode="auto">
          <a:xfrm>
            <a:off x="6077418" y="1"/>
            <a:ext cx="1821981" cy="1219200"/>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152400" y="228600"/>
            <a:ext cx="6934200" cy="4801314"/>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 typeface="Wingdings" pitchFamily="2" charset="2"/>
              <a:buChar char="v"/>
              <a:tabLst/>
            </a:pPr>
            <a:r>
              <a:rPr kumimoji="0" lang="en-US" sz="24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Obese Prone CD Rat </a:t>
            </a:r>
            <a:r>
              <a:rPr kumimoji="0" lang="en-US" sz="24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Crl:OP</a:t>
            </a:r>
            <a:r>
              <a:rPr kumimoji="0" lang="en-US" sz="24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(CD)</a:t>
            </a:r>
          </a:p>
          <a:p>
            <a:pPr marL="0" marR="0" lvl="0" indent="0" algn="just" defTabSz="914400" rtl="0" eaLnBrk="1" fontAlgn="base" latinLnBrk="0" hangingPunct="1">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Origin</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Developed from a line of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Crl:CD</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(SD) rats. Two lines were developed from this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outbred</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colony, the OP-CD (Obese Prone) and OR-CD (Obese Resistant). This model becomes obese when fed high-fat diets. Obesity develops despite having a fully functioning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leptin</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receptor. The control for this model is the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Crl:OR</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(CD).</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Coat Color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White (albino)</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Ideal For</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obesity, metabolic syndrome</a:t>
            </a:r>
            <a:b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b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NOTE:</a:t>
            </a:r>
            <a:r>
              <a:rPr kumimoji="0" lang="en-US" sz="2000" b="0" i="1" u="none" strike="noStrike" cap="none" normalizeH="0" baseline="0" dirty="0" smtClean="0">
                <a:ln>
                  <a:noFill/>
                </a:ln>
                <a:effectLst/>
                <a:latin typeface="Times New Roman" pitchFamily="18" charset="0"/>
                <a:ea typeface="Times New Roman" pitchFamily="18" charset="0"/>
                <a:cs typeface="Times New Roman" pitchFamily="18" charset="0"/>
              </a:rPr>
              <a:t> This model can be</a:t>
            </a:r>
            <a:r>
              <a:rPr kumimoji="0" lang="en-US" sz="2000" b="0" i="1" u="none" strike="noStrike" cap="none" normalizeH="0" dirty="0" smtClean="0">
                <a:ln>
                  <a:noFill/>
                </a:ln>
                <a:effectLst/>
                <a:latin typeface="Times New Roman" pitchFamily="18" charset="0"/>
                <a:ea typeface="Times New Roman" pitchFamily="18" charset="0"/>
                <a:cs typeface="Times New Roman" pitchFamily="18" charset="0"/>
              </a:rPr>
              <a:t> preconditioned </a:t>
            </a:r>
            <a:r>
              <a:rPr kumimoji="0" lang="en-US" sz="2000" b="0" i="1" u="none" strike="noStrike" cap="none" normalizeH="0" baseline="0" dirty="0" smtClean="0">
                <a:ln>
                  <a:noFill/>
                </a:ln>
                <a:effectLst/>
                <a:latin typeface="Times New Roman" pitchFamily="18" charset="0"/>
                <a:ea typeface="Times New Roman" pitchFamily="18" charset="0"/>
                <a:cs typeface="Times New Roman" pitchFamily="18" charset="0"/>
              </a:rPr>
              <a:t>on a diet.</a:t>
            </a:r>
            <a:endPar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endParaRPr>
          </a:p>
        </p:txBody>
      </p:sp>
      <p:pic>
        <p:nvPicPr>
          <p:cNvPr id="3" name="Picture 2" descr="G:\Rattus norvegicus\hctjfxvg-1348451461.jpg"/>
          <p:cNvPicPr>
            <a:picLocks noChangeAspect="1" noChangeArrowheads="1"/>
          </p:cNvPicPr>
          <p:nvPr/>
        </p:nvPicPr>
        <p:blipFill>
          <a:blip r:embed="rId2" cstate="print"/>
          <a:srcRect/>
          <a:stretch>
            <a:fillRect/>
          </a:stretch>
        </p:blipFill>
        <p:spPr bwMode="auto">
          <a:xfrm>
            <a:off x="6077418" y="1"/>
            <a:ext cx="1821981" cy="121920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381000" y="990600"/>
            <a:ext cx="7467600" cy="4339650"/>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en-US" sz="2400" b="1" i="0" u="none" strike="noStrike" cap="none" normalizeH="0" baseline="0" dirty="0" smtClean="0">
                <a:ln>
                  <a:noFill/>
                </a:ln>
                <a:solidFill>
                  <a:schemeClr val="tx2">
                    <a:lumMod val="60000"/>
                    <a:lumOff val="40000"/>
                  </a:schemeClr>
                </a:solidFill>
                <a:effectLst/>
                <a:latin typeface="Times New Roman" pitchFamily="18" charset="0"/>
                <a:ea typeface="Times New Roman" pitchFamily="18" charset="0"/>
                <a:cs typeface="Times New Roman" pitchFamily="18" charset="0"/>
              </a:rPr>
              <a:t>Obese Resistant CD Rat </a:t>
            </a:r>
            <a:r>
              <a:rPr kumimoji="0" lang="en-US" sz="2400" b="1" i="0" u="none" strike="noStrike" cap="none" normalizeH="0" baseline="0" dirty="0" err="1" smtClean="0">
                <a:ln>
                  <a:noFill/>
                </a:ln>
                <a:solidFill>
                  <a:schemeClr val="tx2">
                    <a:lumMod val="60000"/>
                    <a:lumOff val="40000"/>
                  </a:schemeClr>
                </a:solidFill>
                <a:effectLst/>
                <a:latin typeface="Times New Roman" pitchFamily="18" charset="0"/>
                <a:ea typeface="Times New Roman" pitchFamily="18" charset="0"/>
                <a:cs typeface="Times New Roman" pitchFamily="18" charset="0"/>
              </a:rPr>
              <a:t>Crl:OR</a:t>
            </a:r>
            <a:r>
              <a:rPr kumimoji="0" lang="en-US" sz="2400" b="1" i="0" u="none" strike="noStrike" cap="none" normalizeH="0" baseline="0" dirty="0" smtClean="0">
                <a:ln>
                  <a:noFill/>
                </a:ln>
                <a:solidFill>
                  <a:schemeClr val="tx2">
                    <a:lumMod val="60000"/>
                    <a:lumOff val="40000"/>
                  </a:schemeClr>
                </a:solidFill>
                <a:effectLst/>
                <a:latin typeface="Times New Roman" pitchFamily="18" charset="0"/>
                <a:ea typeface="Times New Roman" pitchFamily="18" charset="0"/>
                <a:cs typeface="Times New Roman" pitchFamily="18" charset="0"/>
              </a:rPr>
              <a:t>(CD)</a:t>
            </a:r>
          </a:p>
          <a:p>
            <a:pPr marL="0" marR="0" lvl="0" indent="0" algn="just"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effectLst/>
                <a:latin typeface="Times New Roman" pitchFamily="18" charset="0"/>
                <a:ea typeface="Times New Roman" pitchFamily="18" charset="0"/>
                <a:cs typeface="Times New Roman" pitchFamily="18" charset="0"/>
              </a:rPr>
              <a:t>Origin</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effectLst/>
                <a:latin typeface="Times New Roman" pitchFamily="18" charset="0"/>
                <a:ea typeface="Times New Roman" pitchFamily="18" charset="0"/>
                <a:cs typeface="Times New Roman" pitchFamily="18" charset="0"/>
              </a:rPr>
              <a:t>Developed from a line of </a:t>
            </a:r>
            <a:r>
              <a:rPr kumimoji="0" lang="en-US" sz="2400" b="0" i="0" u="none" strike="noStrike" cap="none" normalizeH="0" baseline="0" dirty="0" err="1" smtClean="0">
                <a:ln>
                  <a:noFill/>
                </a:ln>
                <a:effectLst/>
                <a:latin typeface="Times New Roman" pitchFamily="18" charset="0"/>
                <a:ea typeface="Times New Roman" pitchFamily="18" charset="0"/>
                <a:cs typeface="Times New Roman" pitchFamily="18" charset="0"/>
              </a:rPr>
              <a:t>Crl:CD</a:t>
            </a:r>
            <a:r>
              <a:rPr kumimoji="0" lang="en-US" sz="2400" b="0" i="0" u="none" strike="noStrike" cap="none" normalizeH="0" baseline="0" dirty="0" smtClean="0">
                <a:ln>
                  <a:noFill/>
                </a:ln>
                <a:effectLst/>
                <a:latin typeface="Times New Roman" pitchFamily="18" charset="0"/>
                <a:ea typeface="Times New Roman" pitchFamily="18" charset="0"/>
                <a:cs typeface="Times New Roman" pitchFamily="18" charset="0"/>
              </a:rPr>
              <a:t>(SD) rats. Two lines were developed from this </a:t>
            </a:r>
            <a:r>
              <a:rPr kumimoji="0" lang="en-US" sz="2400" b="0" i="0" u="none" strike="noStrike" cap="none" normalizeH="0" baseline="0" dirty="0" err="1" smtClean="0">
                <a:ln>
                  <a:noFill/>
                </a:ln>
                <a:effectLst/>
                <a:latin typeface="Times New Roman" pitchFamily="18" charset="0"/>
                <a:ea typeface="Times New Roman" pitchFamily="18" charset="0"/>
                <a:cs typeface="Times New Roman" pitchFamily="18" charset="0"/>
              </a:rPr>
              <a:t>outbred</a:t>
            </a:r>
            <a:r>
              <a:rPr kumimoji="0" lang="en-US" sz="2400" b="0" i="0" u="none" strike="noStrike" cap="none" normalizeH="0" baseline="0" dirty="0" smtClean="0">
                <a:ln>
                  <a:noFill/>
                </a:ln>
                <a:effectLst/>
                <a:latin typeface="Times New Roman" pitchFamily="18" charset="0"/>
                <a:ea typeface="Times New Roman" pitchFamily="18" charset="0"/>
                <a:cs typeface="Times New Roman" pitchFamily="18" charset="0"/>
              </a:rPr>
              <a:t> colony, the OP-CD (Obese Prone) and OR-CD (Obese Resistant). This model does not become obese when fed high-fat diets.</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effectLst/>
                <a:latin typeface="Times New Roman" pitchFamily="18" charset="0"/>
                <a:ea typeface="Times New Roman" pitchFamily="18" charset="0"/>
                <a:cs typeface="Times New Roman" pitchFamily="18" charset="0"/>
              </a:rPr>
              <a:t>Coat Color </a:t>
            </a:r>
            <a:r>
              <a:rPr kumimoji="0" lang="en-US" sz="2400" b="0" i="0" u="none" strike="noStrike" cap="none" normalizeH="0" baseline="0" dirty="0" smtClean="0">
                <a:ln>
                  <a:noFill/>
                </a:ln>
                <a:effectLst/>
                <a:latin typeface="Times New Roman" pitchFamily="18" charset="0"/>
                <a:ea typeface="Times New Roman" pitchFamily="18" charset="0"/>
                <a:cs typeface="Times New Roman" pitchFamily="18" charset="0"/>
              </a:rPr>
              <a:t>White (albino)</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effectLst/>
                <a:latin typeface="Times New Roman" pitchFamily="18" charset="0"/>
                <a:ea typeface="Times New Roman" pitchFamily="18" charset="0"/>
                <a:cs typeface="Times New Roman" pitchFamily="18" charset="0"/>
              </a:rPr>
              <a:t>Ideal For</a:t>
            </a:r>
            <a:r>
              <a:rPr kumimoji="0" lang="en-US" sz="2400" b="0" i="0" u="none" strike="noStrike" cap="none" normalizeH="0" baseline="0" dirty="0" smtClean="0">
                <a:ln>
                  <a:noFill/>
                </a:ln>
                <a:effectLst/>
                <a:latin typeface="Times New Roman" pitchFamily="18" charset="0"/>
                <a:ea typeface="Times New Roman" pitchFamily="18" charset="0"/>
                <a:cs typeface="Times New Roman" pitchFamily="18" charset="0"/>
              </a:rPr>
              <a:t>: control model for Obese prone CD rat</a:t>
            </a:r>
          </a:p>
        </p:txBody>
      </p:sp>
      <p:pic>
        <p:nvPicPr>
          <p:cNvPr id="3" name="Picture 2" descr="G:\Rattus norvegicus\hctjfxvg-1348451461.jpg"/>
          <p:cNvPicPr>
            <a:picLocks noChangeAspect="1" noChangeArrowheads="1"/>
          </p:cNvPicPr>
          <p:nvPr/>
        </p:nvPicPr>
        <p:blipFill>
          <a:blip r:embed="rId2" cstate="print"/>
          <a:srcRect/>
          <a:stretch>
            <a:fillRect/>
          </a:stretch>
        </p:blipFill>
        <p:spPr bwMode="auto">
          <a:xfrm>
            <a:off x="6077418" y="1"/>
            <a:ext cx="1821981" cy="1219200"/>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04800" y="762000"/>
            <a:ext cx="7543800" cy="4616648"/>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en-US" sz="24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OFA Rat </a:t>
            </a:r>
            <a:r>
              <a:rPr kumimoji="0" lang="en-US" sz="24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Crl:OFA</a:t>
            </a:r>
            <a:r>
              <a:rPr kumimoji="0" lang="en-US" sz="24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(SD)</a:t>
            </a:r>
          </a:p>
          <a:p>
            <a:pPr marL="0" marR="0" lvl="0" indent="0" algn="just" defTabSz="914400" rtl="0" eaLnBrk="1" fontAlgn="base" latinLnBrk="0" hangingPunct="1">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Origin</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The original strain was composed in 1925 by Robert Worthington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Dawley</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Carworth</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Farms obtained it in 1955 and renamed it CFE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Carworth</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Farms Elias). Transferred to Charles River Laboratories France in 1967, it then became known as OFA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Oncins</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France Strain A), in 1968.</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Coat Color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:White (albino)</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Ideal For</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Pharmacology, toxicology, teratology, oncology, medicine control, physiology, experimental microbiology, experimental surgery,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ethology</a:t>
            </a:r>
            <a:endPar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endParaRPr>
          </a:p>
        </p:txBody>
      </p:sp>
      <p:pic>
        <p:nvPicPr>
          <p:cNvPr id="3" name="Picture 2" descr="G:\Rattus norvegicus\hctjfxvg-1348451461.jpg"/>
          <p:cNvPicPr>
            <a:picLocks noChangeAspect="1" noChangeArrowheads="1"/>
          </p:cNvPicPr>
          <p:nvPr/>
        </p:nvPicPr>
        <p:blipFill>
          <a:blip r:embed="rId2" cstate="print"/>
          <a:srcRect/>
          <a:stretch>
            <a:fillRect/>
          </a:stretch>
        </p:blipFill>
        <p:spPr bwMode="auto">
          <a:xfrm>
            <a:off x="6077418" y="1"/>
            <a:ext cx="1821981" cy="1219200"/>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457200" y="838200"/>
            <a:ext cx="7162800" cy="4154984"/>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en-US" sz="24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RNU Rat Crl:NIH-</a:t>
            </a:r>
            <a:r>
              <a:rPr kumimoji="0" lang="en-US" sz="24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Foxn1</a:t>
            </a:r>
            <a:r>
              <a:rPr kumimoji="0" lang="en-US" sz="2400" b="1" i="1" u="none" strike="noStrike" cap="none" normalizeH="0" baseline="3000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rnu</a:t>
            </a:r>
            <a:endParaRPr kumimoji="0" lang="en-US" sz="24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Origin</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The NIH nude rat was developed in 1979–1980 through a series of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matings</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involving 8 inbred rat strains. To Charles River from the National Institutes of Health in 2001. This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athymic</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nude rat is T-cell deficient and shows depleted cell populations in thymus-dependent areas of peripheral lymphoid organs.</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Coat Color: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White, black, black and white</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Ideal </a:t>
            </a:r>
            <a:r>
              <a:rPr kumimoji="0" lang="en-US" sz="2000" b="1" i="0" u="none" strike="noStrike" cap="none" normalizeH="0" baseline="0" dirty="0" err="1" smtClean="0">
                <a:ln>
                  <a:noFill/>
                </a:ln>
                <a:effectLst/>
                <a:latin typeface="Times New Roman" pitchFamily="18" charset="0"/>
                <a:ea typeface="Times New Roman" pitchFamily="18" charset="0"/>
                <a:cs typeface="Times New Roman" pitchFamily="18" charset="0"/>
              </a:rPr>
              <a:t>For:</a:t>
            </a:r>
            <a:r>
              <a:rPr kumimoji="0" lang="en-US" sz="2000" i="0" u="none" strike="noStrike" cap="none" normalizeH="0" baseline="0" dirty="0" err="1" smtClean="0">
                <a:ln>
                  <a:noFill/>
                </a:ln>
                <a:effectLst/>
                <a:latin typeface="Times New Roman" pitchFamily="18" charset="0"/>
                <a:ea typeface="Times New Roman" pitchFamily="18" charset="0"/>
                <a:cs typeface="Times New Roman" pitchFamily="18" charset="0"/>
              </a:rPr>
              <a:t>Tumor</a:t>
            </a: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biology, immunology, and </a:t>
            </a:r>
            <a:r>
              <a:rPr kumimoji="0" lang="en-US" sz="2000" b="0" i="0" u="none" strike="noStrike" cap="none" normalizeH="0" baseline="0" dirty="0" err="1" smtClean="0">
                <a:ln>
                  <a:noFill/>
                </a:ln>
                <a:effectLst/>
                <a:latin typeface="Times New Roman" pitchFamily="18" charset="0"/>
                <a:ea typeface="Times New Roman" pitchFamily="18" charset="0"/>
                <a:cs typeface="Times New Roman" pitchFamily="18" charset="0"/>
              </a:rPr>
              <a:t>xenograft</a:t>
            </a:r>
            <a:r>
              <a:rPr kumimoji="0" lang="en-US" sz="2000" b="0" i="0" u="none" strike="noStrike" cap="none" normalizeH="0" baseline="0" dirty="0" smtClean="0">
                <a:ln>
                  <a:noFill/>
                </a:ln>
                <a:effectLst/>
                <a:latin typeface="Times New Roman" pitchFamily="18" charset="0"/>
                <a:ea typeface="Times New Roman" pitchFamily="18" charset="0"/>
                <a:cs typeface="Times New Roman" pitchFamily="18" charset="0"/>
              </a:rPr>
              <a:t> research</a:t>
            </a:r>
          </a:p>
        </p:txBody>
      </p:sp>
      <p:pic>
        <p:nvPicPr>
          <p:cNvPr id="3" name="Picture 2" descr="G:\Rattus norvegicus\hctjfxvg-1348451461.jpg"/>
          <p:cNvPicPr>
            <a:picLocks noChangeAspect="1" noChangeArrowheads="1"/>
          </p:cNvPicPr>
          <p:nvPr/>
        </p:nvPicPr>
        <p:blipFill>
          <a:blip r:embed="rId2" cstate="print"/>
          <a:srcRect/>
          <a:stretch>
            <a:fillRect/>
          </a:stretch>
        </p:blipFill>
        <p:spPr bwMode="auto">
          <a:xfrm>
            <a:off x="6077418" y="1"/>
            <a:ext cx="1821981" cy="1219200"/>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brown_norway_rat-ea6c4412.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486400" y="2060394"/>
            <a:ext cx="2171700" cy="1619250"/>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Lst>
        </p:spPr>
      </p:pic>
      <p:pic>
        <p:nvPicPr>
          <p:cNvPr id="3075" name="Picture 3" descr="F:\Rattus norvegicus\photo_dark_agouti_inbred_rat-4972ac31.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408170" y="660219"/>
            <a:ext cx="2156460" cy="1749334"/>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Lst>
        </p:spPr>
      </p:pic>
      <p:pic>
        <p:nvPicPr>
          <p:cNvPr id="3077" name="Picture 5" descr="F:\Rattus norvegicus\photo_black_hooded_inbred_rat-50191579 (1).jp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429000" y="2060394"/>
            <a:ext cx="2377440" cy="2209800"/>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381000" y="1239053"/>
            <a:ext cx="5638800" cy="892552"/>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                              PART 3</a:t>
            </a:r>
          </a:p>
          <a:p>
            <a:r>
              <a:rPr lang="en-US" sz="2800" b="1" dirty="0" smtClean="0">
                <a:latin typeface="Times New Roman" pitchFamily="18" charset="0"/>
                <a:cs typeface="Times New Roman" pitchFamily="18" charset="0"/>
              </a:rPr>
              <a:t>            Inbred strains of Rats</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530242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7010400" cy="738664"/>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Taxonomy:</a:t>
            </a:r>
          </a:p>
          <a:p>
            <a:r>
              <a:rPr lang="en-US" dirty="0" smtClean="0"/>
              <a:t>                                                   </a:t>
            </a:r>
            <a:endParaRPr lang="en-US" dirty="0"/>
          </a:p>
        </p:txBody>
      </p:sp>
      <p:pic>
        <p:nvPicPr>
          <p:cNvPr id="4" name="Picture 4" descr="https://encrypted-tbn0.gstatic.com/images?q=tbn:ANd9GcT6tu-hMI86R2odASBqPFS04HbEzEOIxZ8BGhOZcUjhTXUDbOIKfH0MREl2">
            <a:hlinkClick r:id="rId2"/>
          </p:cNvPr>
          <p:cNvPicPr>
            <a:picLocks noChangeAspect="1" noChangeArrowheads="1"/>
          </p:cNvPicPr>
          <p:nvPr/>
        </p:nvPicPr>
        <p:blipFill>
          <a:blip r:embed="rId3"/>
          <a:srcRect/>
          <a:stretch>
            <a:fillRect/>
          </a:stretch>
        </p:blipFill>
        <p:spPr bwMode="auto">
          <a:xfrm rot="2012777">
            <a:off x="5473130" y="852067"/>
            <a:ext cx="2133600" cy="1422400"/>
          </a:xfrm>
          <a:prstGeom prst="rect">
            <a:avLst/>
          </a:prstGeom>
          <a:noFill/>
        </p:spPr>
      </p:pic>
      <p:sp>
        <p:nvSpPr>
          <p:cNvPr id="5" name="Rectangle 4"/>
          <p:cNvSpPr/>
          <p:nvPr/>
        </p:nvSpPr>
        <p:spPr>
          <a:xfrm>
            <a:off x="533400" y="914400"/>
            <a:ext cx="5486400" cy="6001643"/>
          </a:xfrm>
          <a:prstGeom prst="rect">
            <a:avLst/>
          </a:prstGeom>
        </p:spPr>
        <p:txBody>
          <a:bodyPr wrap="square">
            <a:spAutoFit/>
          </a:bodyPr>
          <a:lstStyle/>
          <a:p>
            <a:pPr>
              <a:lnSpc>
                <a:spcPct val="200000"/>
              </a:lnSpc>
              <a:buFont typeface="Wingdings" pitchFamily="2" charset="2"/>
              <a:buChar char="Ø"/>
              <a:defRPr/>
            </a:pPr>
            <a:r>
              <a:rPr lang="en-US" sz="2400" b="1" i="1" u="sng" dirty="0" smtClean="0">
                <a:effectLst>
                  <a:outerShdw blurRad="38100" dist="38100" dir="2700000" algn="tl">
                    <a:srgbClr val="000000">
                      <a:alpha val="43137"/>
                    </a:srgbClr>
                  </a:outerShdw>
                </a:effectLst>
                <a:latin typeface="Times New Roman" pitchFamily="18" charset="0"/>
                <a:cs typeface="Times New Roman" pitchFamily="18" charset="0"/>
              </a:rPr>
              <a:t>Kingdom:</a:t>
            </a:r>
            <a:r>
              <a:rPr lang="en-US" sz="2400" dirty="0" smtClean="0">
                <a:latin typeface="Times New Roman" pitchFamily="18" charset="0"/>
                <a:cs typeface="Times New Roman" pitchFamily="18" charset="0"/>
              </a:rPr>
              <a:t> </a:t>
            </a:r>
            <a:r>
              <a:rPr lang="en-US" sz="2400" b="1" dirty="0" err="1" smtClean="0">
                <a:effectLst>
                  <a:outerShdw blurRad="38100" dist="38100" dir="2700000" algn="tl">
                    <a:srgbClr val="000000">
                      <a:alpha val="43137"/>
                    </a:srgbClr>
                  </a:outerShdw>
                </a:effectLst>
                <a:latin typeface="Times New Roman" pitchFamily="18" charset="0"/>
                <a:cs typeface="Times New Roman" pitchFamily="18" charset="0"/>
              </a:rPr>
              <a:t>Animal</a:t>
            </a:r>
            <a:r>
              <a:rPr lang="en-US" sz="2400" dirty="0" err="1" smtClean="0">
                <a:latin typeface="Times New Roman" pitchFamily="18" charset="0"/>
                <a:cs typeface="Times New Roman" pitchFamily="18" charset="0"/>
              </a:rPr>
              <a:t>ia</a:t>
            </a:r>
            <a:endParaRPr lang="en-US" sz="2400" dirty="0" smtClean="0">
              <a:latin typeface="Times New Roman" pitchFamily="18" charset="0"/>
              <a:cs typeface="Times New Roman" pitchFamily="18" charset="0"/>
            </a:endParaRPr>
          </a:p>
          <a:p>
            <a:pPr marL="627063" indent="233363">
              <a:lnSpc>
                <a:spcPct val="200000"/>
              </a:lnSpc>
              <a:buFont typeface="Wingdings" pitchFamily="2" charset="2"/>
              <a:buChar char="Ø"/>
              <a:defRPr/>
            </a:pPr>
            <a:r>
              <a:rPr lang="en-US" sz="2400" b="1" i="1" u="sng" dirty="0" smtClean="0">
                <a:effectLst>
                  <a:outerShdw blurRad="38100" dist="38100" dir="2700000" algn="tl">
                    <a:srgbClr val="000000">
                      <a:alpha val="43137"/>
                    </a:srgbClr>
                  </a:outerShdw>
                </a:effectLst>
                <a:latin typeface="Times New Roman" pitchFamily="18" charset="0"/>
                <a:cs typeface="Times New Roman" pitchFamily="18" charset="0"/>
              </a:rPr>
              <a:t>Phylum:</a:t>
            </a:r>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smtClean="0">
                <a:effectLst>
                  <a:outerShdw blurRad="38100" dist="38100" dir="2700000" algn="tl">
                    <a:srgbClr val="000000">
                      <a:alpha val="43137"/>
                    </a:srgbClr>
                  </a:outerShdw>
                </a:effectLst>
                <a:latin typeface="Times New Roman" pitchFamily="18" charset="0"/>
                <a:cs typeface="Times New Roman" pitchFamily="18" charset="0"/>
              </a:rPr>
              <a:t>Chordata</a:t>
            </a:r>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p>
          <a:p>
            <a:pPr marL="1255713" indent="177800">
              <a:lnSpc>
                <a:spcPct val="200000"/>
              </a:lnSpc>
              <a:buFont typeface="Wingdings" pitchFamily="2" charset="2"/>
              <a:buChar char="Ø"/>
              <a:defRPr/>
            </a:pPr>
            <a:r>
              <a:rPr lang="en-US" sz="2400" b="1" i="1" u="sng" dirty="0" smtClean="0">
                <a:effectLst>
                  <a:outerShdw blurRad="38100" dist="38100" dir="2700000" algn="tl">
                    <a:srgbClr val="000000">
                      <a:alpha val="43137"/>
                    </a:srgbClr>
                  </a:outerShdw>
                </a:effectLst>
                <a:latin typeface="Times New Roman" pitchFamily="18" charset="0"/>
                <a:cs typeface="Times New Roman" pitchFamily="18" charset="0"/>
              </a:rPr>
              <a:t>Class: </a:t>
            </a:r>
            <a:r>
              <a:rPr lang="en-US" sz="2400" b="1" dirty="0" err="1" smtClean="0">
                <a:effectLst>
                  <a:outerShdw blurRad="38100" dist="38100" dir="2700000" algn="tl">
                    <a:srgbClr val="000000">
                      <a:alpha val="43137"/>
                    </a:srgbClr>
                  </a:outerShdw>
                </a:effectLst>
                <a:latin typeface="Times New Roman" pitchFamily="18" charset="0"/>
                <a:cs typeface="Times New Roman" pitchFamily="18" charset="0"/>
              </a:rPr>
              <a:t>Mammalia</a:t>
            </a:r>
            <a:r>
              <a:rPr lang="en-US" sz="2400" dirty="0" smtClean="0">
                <a:latin typeface="Times New Roman" pitchFamily="18" charset="0"/>
                <a:cs typeface="Times New Roman" pitchFamily="18" charset="0"/>
              </a:rPr>
              <a:t> </a:t>
            </a:r>
          </a:p>
          <a:p>
            <a:pPr marL="1828800" indent="341313">
              <a:lnSpc>
                <a:spcPct val="200000"/>
              </a:lnSpc>
              <a:buFont typeface="Wingdings" pitchFamily="2" charset="2"/>
              <a:buChar char="Ø"/>
              <a:defRPr/>
            </a:pPr>
            <a:r>
              <a:rPr lang="en-US" sz="2400" b="1" i="1" u="sng" dirty="0" smtClean="0">
                <a:effectLst>
                  <a:outerShdw blurRad="38100" dist="38100" dir="2700000" algn="tl">
                    <a:srgbClr val="000000">
                      <a:alpha val="43137"/>
                    </a:srgbClr>
                  </a:outerShdw>
                </a:effectLst>
                <a:latin typeface="Times New Roman" pitchFamily="18" charset="0"/>
                <a:cs typeface="Times New Roman" pitchFamily="18" charset="0"/>
              </a:rPr>
              <a:t>Order:</a:t>
            </a:r>
            <a:r>
              <a:rPr lang="en-US" sz="2400" dirty="0" smtClean="0">
                <a:latin typeface="Times New Roman" pitchFamily="18" charset="0"/>
                <a:cs typeface="Times New Roman" pitchFamily="18" charset="0"/>
              </a:rPr>
              <a:t> </a:t>
            </a:r>
            <a:r>
              <a:rPr lang="en-US" sz="2400" b="1" dirty="0" err="1" smtClean="0">
                <a:effectLst>
                  <a:outerShdw blurRad="38100" dist="38100" dir="2700000" algn="tl">
                    <a:srgbClr val="000000">
                      <a:alpha val="43137"/>
                    </a:srgbClr>
                  </a:outerShdw>
                </a:effectLst>
                <a:latin typeface="Times New Roman" pitchFamily="18" charset="0"/>
                <a:cs typeface="Times New Roman" pitchFamily="18" charset="0"/>
              </a:rPr>
              <a:t>Rodentia</a:t>
            </a:r>
            <a:r>
              <a:rPr lang="en-US" sz="2400" dirty="0" smtClean="0">
                <a:latin typeface="Times New Roman" pitchFamily="18" charset="0"/>
                <a:cs typeface="Times New Roman" pitchFamily="18" charset="0"/>
              </a:rPr>
              <a:t> </a:t>
            </a:r>
          </a:p>
          <a:p>
            <a:pPr marL="1938338" indent="122238">
              <a:lnSpc>
                <a:spcPct val="200000"/>
              </a:lnSpc>
              <a:buFont typeface="Wingdings" pitchFamily="2" charset="2"/>
              <a:buChar char="Ø"/>
              <a:defRPr/>
            </a:pPr>
            <a:r>
              <a:rPr lang="en-US" sz="2400" b="1" i="1" u="sng" dirty="0" smtClean="0">
                <a:effectLst>
                  <a:outerShdw blurRad="38100" dist="38100" dir="2700000" algn="tl">
                    <a:srgbClr val="000000">
                      <a:alpha val="43137"/>
                    </a:srgbClr>
                  </a:outerShdw>
                </a:effectLst>
                <a:latin typeface="Times New Roman" pitchFamily="18" charset="0"/>
                <a:cs typeface="Times New Roman" pitchFamily="18" charset="0"/>
              </a:rPr>
              <a:t> Family:</a:t>
            </a:r>
            <a:r>
              <a:rPr lang="en-US" sz="24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smtClean="0">
                <a:effectLst>
                  <a:outerShdw blurRad="38100" dist="38100" dir="2700000" algn="tl">
                    <a:srgbClr val="000000">
                      <a:alpha val="43137"/>
                    </a:srgbClr>
                  </a:outerShdw>
                </a:effectLst>
                <a:latin typeface="Times New Roman" pitchFamily="18" charset="0"/>
                <a:cs typeface="Times New Roman" pitchFamily="18" charset="0"/>
              </a:rPr>
              <a:t>Muridae</a:t>
            </a:r>
            <a:endParaRPr lang="en-US" sz="24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marL="1938338" indent="122238">
              <a:lnSpc>
                <a:spcPct val="200000"/>
              </a:lnSpc>
              <a:buFont typeface="Wingdings" pitchFamily="2" charset="2"/>
              <a:buChar char="Ø"/>
              <a:defRPr/>
            </a:pPr>
            <a:r>
              <a:rPr lang="en-US" sz="2400" b="1" i="1" u="sng" dirty="0" smtClean="0">
                <a:latin typeface="+mj-lt"/>
              </a:rPr>
              <a:t>Subfamily: </a:t>
            </a:r>
            <a:r>
              <a:rPr lang="en-US" sz="2400" b="1" i="1" u="sng" dirty="0" err="1" smtClean="0">
                <a:latin typeface="+mj-lt"/>
              </a:rPr>
              <a:t>Murinea</a:t>
            </a:r>
            <a:endParaRPr lang="en-US" sz="2400" b="1" i="1" u="sng" dirty="0" smtClean="0">
              <a:effectLst>
                <a:outerShdw blurRad="38100" dist="38100" dir="2700000" algn="tl">
                  <a:srgbClr val="000000">
                    <a:alpha val="43137"/>
                  </a:srgbClr>
                </a:outerShdw>
              </a:effectLst>
              <a:latin typeface="+mj-lt"/>
              <a:cs typeface="Times New Roman" pitchFamily="18" charset="0"/>
            </a:endParaRPr>
          </a:p>
          <a:p>
            <a:pPr marL="1938338" indent="122238">
              <a:lnSpc>
                <a:spcPct val="200000"/>
              </a:lnSpc>
              <a:buFont typeface="Wingdings" pitchFamily="2" charset="2"/>
              <a:buChar char="Ø"/>
              <a:defRPr/>
            </a:pPr>
            <a:r>
              <a:rPr lang="en-US" sz="2400" b="1" i="1" u="sng" dirty="0" smtClean="0">
                <a:effectLst>
                  <a:outerShdw blurRad="38100" dist="38100" dir="2700000" algn="tl">
                    <a:srgbClr val="000000">
                      <a:alpha val="43137"/>
                    </a:srgbClr>
                  </a:outerShdw>
                </a:effectLst>
              </a:rPr>
              <a:t> Genus: </a:t>
            </a:r>
            <a:r>
              <a:rPr lang="en-US" sz="2400" b="1" i="1" u="sng" dirty="0" err="1" smtClean="0">
                <a:effectLst>
                  <a:outerShdw blurRad="38100" dist="38100" dir="2700000" algn="tl">
                    <a:srgbClr val="000000">
                      <a:alpha val="43137"/>
                    </a:srgbClr>
                  </a:outerShdw>
                </a:effectLst>
              </a:rPr>
              <a:t>Rattus</a:t>
            </a:r>
            <a:endParaRPr lang="en-US" sz="2400" b="1" i="1" u="sng" dirty="0" smtClean="0">
              <a:effectLst>
                <a:outerShdw blurRad="38100" dist="38100" dir="2700000" algn="tl">
                  <a:srgbClr val="000000">
                    <a:alpha val="43137"/>
                  </a:srgbClr>
                </a:outerShdw>
              </a:effectLst>
            </a:endParaRPr>
          </a:p>
          <a:p>
            <a:pPr marL="1938338" indent="122238">
              <a:lnSpc>
                <a:spcPct val="200000"/>
              </a:lnSpc>
              <a:buFont typeface="Wingdings" pitchFamily="2" charset="2"/>
              <a:buChar char="Ø"/>
              <a:defRPr/>
            </a:pPr>
            <a:r>
              <a:rPr lang="en-US" sz="2400" b="1" i="1" u="sng"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400" b="1" i="1" u="sng" dirty="0" smtClean="0">
                <a:effectLst>
                  <a:outerShdw blurRad="38100" dist="38100" dir="2700000" algn="tl">
                    <a:srgbClr val="000000">
                      <a:alpha val="43137"/>
                    </a:srgbClr>
                  </a:outerShdw>
                </a:effectLst>
              </a:rPr>
              <a:t>Species: </a:t>
            </a:r>
            <a:r>
              <a:rPr lang="en-US" sz="2400" b="1" i="1" u="sng" dirty="0" err="1" smtClean="0">
                <a:effectLst>
                  <a:outerShdw blurRad="38100" dist="38100" dir="2700000" algn="tl">
                    <a:srgbClr val="000000">
                      <a:alpha val="43137"/>
                    </a:srgbClr>
                  </a:outerShdw>
                </a:effectLst>
              </a:rPr>
              <a:t>Norvegicus</a:t>
            </a:r>
            <a:endParaRPr lang="en-US" sz="2400" b="1" i="1" u="sng" dirty="0" smtClean="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Rattus norvegicus\RatsWeigh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008223" y="228600"/>
            <a:ext cx="1900237" cy="1900237"/>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228600" y="309403"/>
            <a:ext cx="6096000" cy="707886"/>
          </a:xfrm>
          <a:prstGeom prst="rect">
            <a:avLst/>
          </a:prstGeom>
        </p:spPr>
        <p:txBody>
          <a:bodyPr wrap="square">
            <a:spAutoFit/>
          </a:bodyPr>
          <a:lstStyle/>
          <a:p>
            <a:pPr marL="342900" indent="-342900">
              <a:buFont typeface="Wingdings" pitchFamily="2" charset="2"/>
              <a:buChar char="v"/>
            </a:pPr>
            <a:r>
              <a:rPr lang="en-US" sz="2000" b="1" dirty="0" err="1">
                <a:solidFill>
                  <a:srgbClr val="D60093"/>
                </a:solidFill>
                <a:latin typeface="Times New Roman" pitchFamily="18" charset="0"/>
                <a:cs typeface="Times New Roman" pitchFamily="18" charset="0"/>
              </a:rPr>
              <a:t>Bcrp</a:t>
            </a:r>
            <a:r>
              <a:rPr lang="en-US" sz="2000" b="1" dirty="0">
                <a:solidFill>
                  <a:srgbClr val="D60093"/>
                </a:solidFill>
                <a:latin typeface="Times New Roman" pitchFamily="18" charset="0"/>
                <a:cs typeface="Times New Roman" pitchFamily="18" charset="0"/>
              </a:rPr>
              <a:t> TGEM</a:t>
            </a:r>
            <a:r>
              <a:rPr lang="en-US" sz="2000" b="1" baseline="30000" dirty="0">
                <a:solidFill>
                  <a:srgbClr val="D60093"/>
                </a:solidFill>
                <a:latin typeface="Times New Roman" pitchFamily="18" charset="0"/>
                <a:cs typeface="Times New Roman" pitchFamily="18" charset="0"/>
              </a:rPr>
              <a:t>®</a:t>
            </a:r>
            <a:r>
              <a:rPr lang="en-US" sz="2000" b="1" dirty="0">
                <a:solidFill>
                  <a:srgbClr val="D60093"/>
                </a:solidFill>
                <a:latin typeface="Times New Roman" pitchFamily="18" charset="0"/>
                <a:cs typeface="Times New Roman" pitchFamily="18" charset="0"/>
              </a:rPr>
              <a:t> Knockout Rat </a:t>
            </a:r>
            <a:r>
              <a:rPr lang="en-US" sz="2000" b="1" dirty="0" err="1">
                <a:solidFill>
                  <a:srgbClr val="D60093"/>
                </a:solidFill>
                <a:latin typeface="Times New Roman" pitchFamily="18" charset="0"/>
                <a:cs typeface="Times New Roman" pitchFamily="18" charset="0"/>
              </a:rPr>
              <a:t>Crl:WI</a:t>
            </a:r>
            <a:r>
              <a:rPr lang="en-US" sz="2000" b="1" dirty="0">
                <a:solidFill>
                  <a:srgbClr val="D60093"/>
                </a:solidFill>
                <a:latin typeface="Times New Roman" pitchFamily="18" charset="0"/>
                <a:cs typeface="Times New Roman" pitchFamily="18" charset="0"/>
              </a:rPr>
              <a:t>(UL)-</a:t>
            </a:r>
            <a:r>
              <a:rPr lang="en-US" sz="2000" b="1" i="1" dirty="0">
                <a:solidFill>
                  <a:srgbClr val="D60093"/>
                </a:solidFill>
                <a:latin typeface="Times New Roman" pitchFamily="18" charset="0"/>
                <a:cs typeface="Times New Roman" pitchFamily="18" charset="0"/>
              </a:rPr>
              <a:t>Abcg2</a:t>
            </a:r>
            <a:r>
              <a:rPr lang="en-US" sz="2000" b="1" i="1" baseline="30000" dirty="0">
                <a:solidFill>
                  <a:srgbClr val="D60093"/>
                </a:solidFill>
                <a:latin typeface="Times New Roman" pitchFamily="18" charset="0"/>
                <a:cs typeface="Times New Roman" pitchFamily="18" charset="0"/>
              </a:rPr>
              <a:t>m1Hubr</a:t>
            </a:r>
            <a:endParaRPr lang="en-US" sz="2000" b="1" dirty="0">
              <a:solidFill>
                <a:srgbClr val="D60093"/>
              </a:solidFill>
              <a:latin typeface="Times New Roman" pitchFamily="18" charset="0"/>
              <a:cs typeface="Times New Roman" pitchFamily="18" charset="0"/>
            </a:endParaRPr>
          </a:p>
        </p:txBody>
      </p:sp>
      <p:sp>
        <p:nvSpPr>
          <p:cNvPr id="6" name="TextBox 5"/>
          <p:cNvSpPr txBox="1"/>
          <p:nvPr/>
        </p:nvSpPr>
        <p:spPr>
          <a:xfrm>
            <a:off x="228600" y="1017289"/>
            <a:ext cx="7625238" cy="6217087"/>
          </a:xfrm>
          <a:prstGeom prst="rect">
            <a:avLst/>
          </a:prstGeom>
          <a:noFill/>
        </p:spPr>
        <p:txBody>
          <a:bodyPr wrap="square" rtlCol="0">
            <a:spAutoFit/>
          </a:bodyPr>
          <a:lstStyle/>
          <a:p>
            <a:r>
              <a:rPr lang="en-US" sz="2000" b="1" dirty="0">
                <a:latin typeface="Times New Roman" pitchFamily="18" charset="0"/>
                <a:cs typeface="Times New Roman" pitchFamily="18" charset="0"/>
              </a:rPr>
              <a:t>Origin</a:t>
            </a:r>
          </a:p>
          <a:p>
            <a:pPr algn="just">
              <a:lnSpc>
                <a:spcPct val="150000"/>
              </a:lnSpc>
            </a:pPr>
            <a:r>
              <a:rPr lang="en-US" sz="2000" dirty="0">
                <a:latin typeface="Times New Roman" pitchFamily="18" charset="0"/>
                <a:cs typeface="Times New Roman" pitchFamily="18" charset="0"/>
              </a:rPr>
              <a:t>At the </a:t>
            </a:r>
            <a:r>
              <a:rPr lang="en-US" sz="2000" dirty="0" err="1">
                <a:latin typeface="Times New Roman" pitchFamily="18" charset="0"/>
                <a:cs typeface="Times New Roman" pitchFamily="18" charset="0"/>
              </a:rPr>
              <a:t>Hubrecht</a:t>
            </a:r>
            <a:r>
              <a:rPr lang="en-US" sz="2000" dirty="0">
                <a:latin typeface="Times New Roman" pitchFamily="18" charset="0"/>
                <a:cs typeface="Times New Roman" pitchFamily="18" charset="0"/>
              </a:rPr>
              <a:t> Institute a nonsense mutation at amino acid position 59 (</a:t>
            </a:r>
            <a:r>
              <a:rPr lang="en-US" sz="2000" dirty="0" err="1">
                <a:latin typeface="Times New Roman" pitchFamily="18" charset="0"/>
                <a:cs typeface="Times New Roman" pitchFamily="18" charset="0"/>
              </a:rPr>
              <a:t>Glu</a:t>
            </a:r>
            <a:r>
              <a:rPr lang="en-US" sz="2000" dirty="0">
                <a:latin typeface="Times New Roman" pitchFamily="18" charset="0"/>
                <a:cs typeface="Times New Roman" pitchFamily="18" charset="0"/>
              </a:rPr>
              <a:t> to stop) within the catalytic center ABC transporter-like domain of the rat Abcg2 (</a:t>
            </a:r>
            <a:r>
              <a:rPr lang="en-US" sz="2000" dirty="0" err="1">
                <a:latin typeface="Times New Roman" pitchFamily="18" charset="0"/>
                <a:cs typeface="Times New Roman" pitchFamily="18" charset="0"/>
              </a:rPr>
              <a:t>Bcrp</a:t>
            </a:r>
            <a:r>
              <a:rPr lang="en-US" sz="2000" dirty="0">
                <a:latin typeface="Times New Roman" pitchFamily="18" charset="0"/>
                <a:cs typeface="Times New Roman" pitchFamily="18" charset="0"/>
              </a:rPr>
              <a:t>) gene was isolated which eliminates all wild-type protein. Transferred to Charles River under exclusive license from </a:t>
            </a:r>
            <a:r>
              <a:rPr lang="en-US" sz="2000" dirty="0" err="1">
                <a:latin typeface="Times New Roman" pitchFamily="18" charset="0"/>
                <a:cs typeface="Times New Roman" pitchFamily="18" charset="0"/>
              </a:rPr>
              <a:t>Transposagen</a:t>
            </a:r>
            <a:r>
              <a:rPr lang="en-US" sz="2000" dirty="0">
                <a:latin typeface="Times New Roman" pitchFamily="18" charset="0"/>
                <a:cs typeface="Times New Roman" pitchFamily="18" charset="0"/>
              </a:rPr>
              <a:t> in 2010</a:t>
            </a:r>
            <a:r>
              <a:rPr lang="en-US" sz="2000" dirty="0" smtClean="0">
                <a:latin typeface="Times New Roman" pitchFamily="18" charset="0"/>
                <a:cs typeface="Times New Roman" pitchFamily="18" charset="0"/>
              </a:rPr>
              <a:t>.</a:t>
            </a:r>
          </a:p>
          <a:p>
            <a:pPr algn="just">
              <a:lnSpc>
                <a:spcPct val="150000"/>
              </a:lnSpc>
            </a:pPr>
            <a:endParaRPr lang="en-US" sz="2000" dirty="0">
              <a:latin typeface="Times New Roman" pitchFamily="18" charset="0"/>
              <a:cs typeface="Times New Roman" pitchFamily="18" charset="0"/>
            </a:endParaRPr>
          </a:p>
          <a:p>
            <a:pPr algn="just">
              <a:lnSpc>
                <a:spcPct val="150000"/>
              </a:lnSpc>
            </a:pPr>
            <a:r>
              <a:rPr lang="en-US" sz="2000" b="1" dirty="0" smtClean="0">
                <a:latin typeface="Times New Roman" pitchFamily="18" charset="0"/>
                <a:cs typeface="Times New Roman" pitchFamily="18" charset="0"/>
              </a:rPr>
              <a:t>Coat Color</a:t>
            </a:r>
            <a:r>
              <a:rPr lang="en-US" sz="2000" dirty="0" smtClean="0">
                <a:latin typeface="Times New Roman" pitchFamily="18" charset="0"/>
                <a:cs typeface="Times New Roman" pitchFamily="18" charset="0"/>
              </a:rPr>
              <a:t>: White </a:t>
            </a:r>
            <a:r>
              <a:rPr lang="en-US" sz="2000" dirty="0">
                <a:latin typeface="Times New Roman" pitchFamily="18" charset="0"/>
                <a:cs typeface="Times New Roman" pitchFamily="18" charset="0"/>
              </a:rPr>
              <a:t>(albino</a:t>
            </a:r>
            <a:r>
              <a:rPr lang="en-US" sz="2000" dirty="0" smtClean="0">
                <a:latin typeface="Times New Roman" pitchFamily="18" charset="0"/>
                <a:cs typeface="Times New Roman" pitchFamily="18" charset="0"/>
              </a:rPr>
              <a:t>)</a:t>
            </a:r>
          </a:p>
          <a:p>
            <a:pPr algn="just">
              <a:lnSpc>
                <a:spcPct val="150000"/>
              </a:lnSpc>
            </a:pPr>
            <a:endParaRPr lang="en-US" sz="2000" dirty="0">
              <a:latin typeface="Times New Roman" pitchFamily="18" charset="0"/>
              <a:cs typeface="Times New Roman" pitchFamily="18" charset="0"/>
            </a:endParaRPr>
          </a:p>
          <a:p>
            <a:pPr algn="just">
              <a:lnSpc>
                <a:spcPct val="150000"/>
              </a:lnSpc>
            </a:pPr>
            <a:r>
              <a:rPr lang="en-US" sz="2000" b="1" dirty="0">
                <a:latin typeface="Times New Roman" pitchFamily="18" charset="0"/>
                <a:cs typeface="Times New Roman" pitchFamily="18" charset="0"/>
              </a:rPr>
              <a:t>Ideal </a:t>
            </a:r>
            <a:r>
              <a:rPr lang="en-US" sz="2000" b="1" dirty="0" smtClean="0">
                <a:latin typeface="Times New Roman" pitchFamily="18" charset="0"/>
                <a:cs typeface="Times New Roman" pitchFamily="18" charset="0"/>
              </a:rPr>
              <a:t>For</a:t>
            </a:r>
            <a:r>
              <a:rPr lang="en-US" sz="2000" dirty="0" smtClean="0">
                <a:latin typeface="Times New Roman" pitchFamily="18" charset="0"/>
                <a:cs typeface="Times New Roman" pitchFamily="18" charset="0"/>
              </a:rPr>
              <a:t>: ADME</a:t>
            </a:r>
            <a:r>
              <a:rPr lang="en-US" sz="2000" dirty="0">
                <a:latin typeface="Times New Roman" pitchFamily="18" charset="0"/>
                <a:cs typeface="Times New Roman" pitchFamily="18" charset="0"/>
              </a:rPr>
              <a:t>, drug transport, toxicology, pharmacokinetics, bioavailability, blood-brain barrier transport, stem cells, progenitor cells, proliferation, differentiation, tumor initiating cells, </a:t>
            </a:r>
            <a:r>
              <a:rPr lang="en-US" sz="2000" dirty="0" err="1">
                <a:latin typeface="Times New Roman" pitchFamily="18" charset="0"/>
                <a:cs typeface="Times New Roman" pitchFamily="18" charset="0"/>
              </a:rPr>
              <a:t>phototoxicity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protoporphyria</a:t>
            </a:r>
            <a:r>
              <a:rPr lang="en-US" sz="2000" dirty="0">
                <a:latin typeface="Times New Roman" pitchFamily="18" charset="0"/>
                <a:cs typeface="Times New Roman" pitchFamily="18" charset="0"/>
              </a:rPr>
              <a:t>, hypoxia</a:t>
            </a:r>
          </a:p>
          <a:p>
            <a:endParaRPr lang="en-US" dirty="0"/>
          </a:p>
        </p:txBody>
      </p:sp>
    </p:spTree>
    <p:extLst>
      <p:ext uri="{BB962C8B-B14F-4D97-AF65-F5344CB8AC3E}">
        <p14:creationId xmlns:p14="http://schemas.microsoft.com/office/powerpoint/2010/main" xmlns="" val="38030614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3733800" y="2819400"/>
            <a:ext cx="3970655" cy="2240915"/>
          </a:xfrm>
          <a:prstGeom prst="rect">
            <a:avLst/>
          </a:prstGeom>
          <a:noFill/>
          <a:ln w="9525">
            <a:noFill/>
            <a:miter lim="800000"/>
            <a:headEnd/>
            <a:tailEnd/>
          </a:ln>
        </p:spPr>
      </p:pic>
      <p:sp>
        <p:nvSpPr>
          <p:cNvPr id="2" name="Rectangle 1"/>
          <p:cNvSpPr/>
          <p:nvPr/>
        </p:nvSpPr>
        <p:spPr>
          <a:xfrm>
            <a:off x="304800" y="685800"/>
            <a:ext cx="7924800" cy="4893647"/>
          </a:xfrm>
          <a:prstGeom prst="rect">
            <a:avLst/>
          </a:prstGeom>
        </p:spPr>
        <p:txBody>
          <a:bodyPr wrap="square">
            <a:spAutoFit/>
          </a:bodyPr>
          <a:lstStyle/>
          <a:p>
            <a:pPr marL="342900" indent="-342900">
              <a:buFont typeface="Wingdings" pitchFamily="2" charset="2"/>
              <a:buChar char="v"/>
            </a:pPr>
            <a:r>
              <a:rPr lang="en-US" sz="2400" b="1" dirty="0">
                <a:solidFill>
                  <a:srgbClr val="D60093"/>
                </a:solidFill>
                <a:latin typeface="Times New Roman" pitchFamily="18" charset="0"/>
                <a:cs typeface="Times New Roman" pitchFamily="18" charset="0"/>
              </a:rPr>
              <a:t>BDIX Rat BDIX/</a:t>
            </a:r>
            <a:r>
              <a:rPr lang="en-US" sz="2400" b="1" dirty="0" err="1">
                <a:solidFill>
                  <a:srgbClr val="D60093"/>
                </a:solidFill>
                <a:latin typeface="Times New Roman" pitchFamily="18" charset="0"/>
                <a:cs typeface="Times New Roman" pitchFamily="18" charset="0"/>
              </a:rPr>
              <a:t>CrCrl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400" b="1" dirty="0" smtClean="0">
                <a:latin typeface="Times New Roman" pitchFamily="18" charset="0"/>
                <a:cs typeface="Times New Roman" pitchFamily="18" charset="0"/>
              </a:rPr>
              <a:t>Origin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Druckrey</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from a cross between BDI and BDVIII with subsequent selection of brother-sister pairs for agouti coat color and dark, pigmented eyes. To Charles River in 1998 from the National Cancer Institute Animal Production Program (Cr</a:t>
            </a:r>
            <a:r>
              <a:rPr lang="en-US" sz="2400" dirty="0" smtClean="0">
                <a:latin typeface="Times New Roman" pitchFamily="18" charset="0"/>
                <a:cs typeface="Times New Roman" pitchFamily="18" charset="0"/>
              </a:rPr>
              <a:t>).</a:t>
            </a:r>
          </a:p>
          <a:p>
            <a:pPr algn="just">
              <a:lnSpc>
                <a:spcPct val="150000"/>
              </a:lnSpc>
            </a:pPr>
            <a:endParaRPr lang="en-US" sz="2400" dirty="0">
              <a:latin typeface="Times New Roman" pitchFamily="18" charset="0"/>
              <a:cs typeface="Times New Roman" pitchFamily="18" charset="0"/>
            </a:endParaRPr>
          </a:p>
          <a:p>
            <a:pPr algn="just">
              <a:lnSpc>
                <a:spcPct val="150000"/>
              </a:lnSpc>
            </a:pPr>
            <a:r>
              <a:rPr lang="en-US" sz="2400" b="1" dirty="0" smtClean="0">
                <a:latin typeface="Times New Roman" pitchFamily="18" charset="0"/>
                <a:cs typeface="Times New Roman" pitchFamily="18" charset="0"/>
              </a:rPr>
              <a:t>Coat Color</a:t>
            </a:r>
            <a:r>
              <a:rPr lang="en-US" sz="2400" dirty="0" smtClean="0">
                <a:latin typeface="Times New Roman" pitchFamily="18" charset="0"/>
                <a:cs typeface="Times New Roman" pitchFamily="18" charset="0"/>
              </a:rPr>
              <a:t>: Agouti</a:t>
            </a: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MHC </a:t>
            </a:r>
            <a:r>
              <a:rPr lang="en-US" sz="2400" b="1" dirty="0" smtClean="0">
                <a:latin typeface="Times New Roman" pitchFamily="18" charset="0"/>
                <a:cs typeface="Times New Roman" pitchFamily="18" charset="0"/>
              </a:rPr>
              <a:t>Haplotype: </a:t>
            </a:r>
            <a:r>
              <a:rPr lang="en-US" sz="2400" dirty="0" smtClean="0">
                <a:latin typeface="Times New Roman" pitchFamily="18" charset="0"/>
                <a:cs typeface="Times New Roman" pitchFamily="18" charset="0"/>
              </a:rPr>
              <a:t>RT1</a:t>
            </a:r>
            <a:r>
              <a:rPr lang="en-US" sz="2400" baseline="30000" dirty="0" smtClean="0">
                <a:latin typeface="Times New Roman" pitchFamily="18" charset="0"/>
                <a:cs typeface="Times New Roman" pitchFamily="18" charset="0"/>
              </a:rPr>
              <a:t>dv1</a:t>
            </a: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Ideal </a:t>
            </a:r>
            <a:r>
              <a:rPr lang="en-US" sz="2400" b="1" dirty="0" err="1" smtClean="0">
                <a:latin typeface="Times New Roman" pitchFamily="18" charset="0"/>
                <a:cs typeface="Times New Roman" pitchFamily="18" charset="0"/>
              </a:rPr>
              <a:t>For:</a:t>
            </a:r>
            <a:r>
              <a:rPr lang="en-US" sz="2400" dirty="0" err="1" smtClean="0">
                <a:latin typeface="Times New Roman" pitchFamily="18" charset="0"/>
                <a:cs typeface="Times New Roman" pitchFamily="18" charset="0"/>
              </a:rPr>
              <a:t>Leukemia</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model, induction of malignant </a:t>
            </a:r>
            <a:r>
              <a:rPr lang="en-US" sz="2400" dirty="0" smtClean="0">
                <a:latin typeface="Times New Roman" pitchFamily="18" charset="0"/>
                <a:cs typeface="Times New Roman" pitchFamily="18" charset="0"/>
              </a:rPr>
              <a:t>tumors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344975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354"/>
            <a:ext cx="7696200" cy="6740307"/>
          </a:xfrm>
          <a:prstGeom prst="rect">
            <a:avLst/>
          </a:prstGeom>
        </p:spPr>
        <p:txBody>
          <a:bodyPr wrap="square">
            <a:spAutoFit/>
          </a:bodyPr>
          <a:lstStyle/>
          <a:p>
            <a:pPr marL="342900" indent="-342900">
              <a:lnSpc>
                <a:spcPct val="150000"/>
              </a:lnSpc>
              <a:buFont typeface="Wingdings" pitchFamily="2" charset="2"/>
              <a:buChar char="v"/>
            </a:pPr>
            <a:r>
              <a:rPr lang="en-US" sz="2400" b="1" dirty="0">
                <a:solidFill>
                  <a:srgbClr val="D60093"/>
                </a:solidFill>
                <a:latin typeface="Times New Roman" pitchFamily="18" charset="0"/>
                <a:cs typeface="Times New Roman" pitchFamily="18" charset="0"/>
              </a:rPr>
              <a:t>Brown Norway Rat BN/</a:t>
            </a:r>
            <a:r>
              <a:rPr lang="en-US" sz="2400" b="1" dirty="0" err="1">
                <a:solidFill>
                  <a:srgbClr val="D60093"/>
                </a:solidFill>
                <a:latin typeface="Times New Roman" pitchFamily="18" charset="0"/>
                <a:cs typeface="Times New Roman" pitchFamily="18" charset="0"/>
              </a:rPr>
              <a:t>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200" b="1" dirty="0" smtClean="0">
                <a:latin typeface="Times New Roman" pitchFamily="18" charset="0"/>
                <a:cs typeface="Times New Roman" pitchFamily="18" charset="0"/>
              </a:rPr>
              <a:t>Origin</a:t>
            </a:r>
            <a:r>
              <a:rPr lang="en-US" sz="2200" dirty="0" smtClean="0">
                <a:latin typeface="Times New Roman" pitchFamily="18" charset="0"/>
                <a:cs typeface="Times New Roman" pitchFamily="18" charset="0"/>
              </a:rPr>
              <a:t>: Silvers </a:t>
            </a:r>
            <a:r>
              <a:rPr lang="en-US" sz="2200" dirty="0">
                <a:latin typeface="Times New Roman" pitchFamily="18" charset="0"/>
                <a:cs typeface="Times New Roman" pitchFamily="18" charset="0"/>
              </a:rPr>
              <a:t>and </a:t>
            </a:r>
            <a:r>
              <a:rPr lang="en-US" sz="2200" dirty="0" err="1">
                <a:latin typeface="Times New Roman" pitchFamily="18" charset="0"/>
                <a:cs typeface="Times New Roman" pitchFamily="18" charset="0"/>
              </a:rPr>
              <a:t>Billingham</a:t>
            </a:r>
            <a:r>
              <a:rPr lang="en-US" sz="2200" dirty="0">
                <a:latin typeface="Times New Roman" pitchFamily="18" charset="0"/>
                <a:cs typeface="Times New Roman" pitchFamily="18" charset="0"/>
              </a:rPr>
              <a:t> began brother x sister </a:t>
            </a:r>
            <a:r>
              <a:rPr lang="en-US" sz="2200" dirty="0" err="1">
                <a:latin typeface="Times New Roman" pitchFamily="18" charset="0"/>
                <a:cs typeface="Times New Roman" pitchFamily="18" charset="0"/>
              </a:rPr>
              <a:t>matings</a:t>
            </a:r>
            <a:r>
              <a:rPr lang="en-US" sz="2200" dirty="0">
                <a:latin typeface="Times New Roman" pitchFamily="18" charset="0"/>
                <a:cs typeface="Times New Roman" pitchFamily="18" charset="0"/>
              </a:rPr>
              <a:t> with selection for histocompatibility in 1958 from a brown mutation in a stock of wild rats maintained by King and </a:t>
            </a:r>
            <a:r>
              <a:rPr lang="en-US" sz="2200" dirty="0" err="1">
                <a:latin typeface="Times New Roman" pitchFamily="18" charset="0"/>
                <a:cs typeface="Times New Roman" pitchFamily="18" charset="0"/>
              </a:rPr>
              <a:t>Aptekman</a:t>
            </a:r>
            <a:r>
              <a:rPr lang="en-US" sz="2200" dirty="0">
                <a:latin typeface="Times New Roman" pitchFamily="18" charset="0"/>
                <a:cs typeface="Times New Roman" pitchFamily="18" charset="0"/>
              </a:rPr>
              <a:t> in a pen-bred colony of rats trapped from the wild in 1930 by King at the </a:t>
            </a:r>
            <a:r>
              <a:rPr lang="en-US" sz="2200" dirty="0" err="1">
                <a:latin typeface="Times New Roman" pitchFamily="18" charset="0"/>
                <a:cs typeface="Times New Roman" pitchFamily="18" charset="0"/>
              </a:rPr>
              <a:t>Wistar</a:t>
            </a:r>
            <a:r>
              <a:rPr lang="en-US" sz="2200" dirty="0">
                <a:latin typeface="Times New Roman" pitchFamily="18" charset="0"/>
                <a:cs typeface="Times New Roman" pitchFamily="18" charset="0"/>
              </a:rPr>
              <a:t> Institute. To Charles River from Radiobiology Institute, Netherlands in 1976.</a:t>
            </a:r>
          </a:p>
          <a:p>
            <a:pPr algn="just">
              <a:lnSpc>
                <a:spcPct val="150000"/>
              </a:lnSpc>
            </a:pPr>
            <a:r>
              <a:rPr lang="en-US" sz="2200" b="1" dirty="0" smtClean="0">
                <a:latin typeface="Times New Roman" pitchFamily="18" charset="0"/>
                <a:cs typeface="Times New Roman" pitchFamily="18" charset="0"/>
              </a:rPr>
              <a:t>Coat Color</a:t>
            </a:r>
            <a:r>
              <a:rPr lang="en-US" sz="2200" dirty="0" smtClean="0">
                <a:latin typeface="Times New Roman" pitchFamily="18" charset="0"/>
                <a:cs typeface="Times New Roman" pitchFamily="18" charset="0"/>
              </a:rPr>
              <a:t>: Non-agouti brown</a:t>
            </a:r>
          </a:p>
          <a:p>
            <a:pPr algn="just">
              <a:lnSpc>
                <a:spcPct val="150000"/>
              </a:lnSpc>
            </a:pPr>
            <a:endParaRPr lang="en-US" sz="2200" dirty="0">
              <a:latin typeface="Times New Roman" pitchFamily="18" charset="0"/>
              <a:cs typeface="Times New Roman" pitchFamily="18" charset="0"/>
            </a:endParaRPr>
          </a:p>
          <a:p>
            <a:pPr algn="just">
              <a:lnSpc>
                <a:spcPct val="150000"/>
              </a:lnSpc>
            </a:pPr>
            <a:r>
              <a:rPr lang="en-US" sz="2200" b="1" dirty="0" smtClean="0">
                <a:latin typeface="Times New Roman" pitchFamily="18" charset="0"/>
                <a:cs typeface="Times New Roman" pitchFamily="18" charset="0"/>
              </a:rPr>
              <a:t>MHC </a:t>
            </a:r>
            <a:r>
              <a:rPr lang="en-US" sz="2200" b="1" dirty="0" err="1" smtClean="0">
                <a:latin typeface="Times New Roman" pitchFamily="18" charset="0"/>
                <a:cs typeface="Times New Roman" pitchFamily="18" charset="0"/>
              </a:rPr>
              <a:t>Haplotype</a:t>
            </a:r>
            <a:r>
              <a:rPr lang="en-US" sz="2200" dirty="0" smtClean="0">
                <a:latin typeface="Times New Roman" pitchFamily="18" charset="0"/>
                <a:cs typeface="Times New Roman" pitchFamily="18" charset="0"/>
              </a:rPr>
              <a:t>; RT1</a:t>
            </a:r>
            <a:r>
              <a:rPr lang="en-US" sz="2200" baseline="30000" dirty="0" smtClean="0">
                <a:latin typeface="Times New Roman" pitchFamily="18" charset="0"/>
                <a:cs typeface="Times New Roman" pitchFamily="18" charset="0"/>
              </a:rPr>
              <a:t>n</a:t>
            </a:r>
          </a:p>
          <a:p>
            <a:pPr algn="just">
              <a:lnSpc>
                <a:spcPct val="150000"/>
              </a:lnSpc>
            </a:pPr>
            <a:endParaRPr lang="en-US" sz="2200" dirty="0">
              <a:latin typeface="Times New Roman" pitchFamily="18" charset="0"/>
              <a:cs typeface="Times New Roman" pitchFamily="18" charset="0"/>
            </a:endParaRPr>
          </a:p>
          <a:p>
            <a:pPr algn="just">
              <a:lnSpc>
                <a:spcPct val="150000"/>
              </a:lnSpc>
            </a:pPr>
            <a:r>
              <a:rPr lang="en-US" sz="2200" b="1" dirty="0" smtClean="0">
                <a:latin typeface="Times New Roman" pitchFamily="18" charset="0"/>
                <a:cs typeface="Times New Roman" pitchFamily="18" charset="0"/>
              </a:rPr>
              <a:t>Ideal </a:t>
            </a:r>
            <a:r>
              <a:rPr lang="en-US" sz="2200" b="1" dirty="0" err="1" smtClean="0">
                <a:latin typeface="Times New Roman" pitchFamily="18" charset="0"/>
                <a:cs typeface="Times New Roman" pitchFamily="18" charset="0"/>
              </a:rPr>
              <a:t>For:</a:t>
            </a:r>
            <a:r>
              <a:rPr lang="en-US" sz="2200" dirty="0" err="1" smtClean="0">
                <a:latin typeface="Times New Roman" pitchFamily="18" charset="0"/>
                <a:cs typeface="Times New Roman" pitchFamily="18" charset="0"/>
              </a:rPr>
              <a:t>Genetic</a:t>
            </a:r>
            <a:r>
              <a:rPr lang="en-US" sz="2200" b="1"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mapping, respiratory inflammation, immunological dysfunction, aging, transplantation research</a:t>
            </a:r>
            <a:endParaRPr lang="en-US" sz="2200" dirty="0">
              <a:latin typeface="Times New Roman" pitchFamily="18" charset="0"/>
              <a:cs typeface="Times New Roman" pitchFamily="18" charset="0"/>
            </a:endParaRPr>
          </a:p>
        </p:txBody>
      </p:sp>
      <p:pic>
        <p:nvPicPr>
          <p:cNvPr id="3" name="Picture 2" descr="Wistar"/>
          <p:cNvPicPr/>
          <p:nvPr/>
        </p:nvPicPr>
        <p:blipFill>
          <a:blip r:embed="rId2"/>
          <a:srcRect/>
          <a:stretch>
            <a:fillRect/>
          </a:stretch>
        </p:blipFill>
        <p:spPr bwMode="auto">
          <a:xfrm>
            <a:off x="5410201" y="3124200"/>
            <a:ext cx="2590800" cy="2240915"/>
          </a:xfrm>
          <a:prstGeom prst="rect">
            <a:avLst/>
          </a:prstGeom>
          <a:noFill/>
          <a:ln w="9525">
            <a:noFill/>
            <a:miter lim="800000"/>
            <a:headEnd/>
            <a:tailEnd/>
          </a:ln>
        </p:spPr>
      </p:pic>
    </p:spTree>
    <p:extLst>
      <p:ext uri="{BB962C8B-B14F-4D97-AF65-F5344CB8AC3E}">
        <p14:creationId xmlns:p14="http://schemas.microsoft.com/office/powerpoint/2010/main" xmlns="" val="1802357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7696200" cy="5816977"/>
          </a:xfrm>
          <a:prstGeom prst="rect">
            <a:avLst/>
          </a:prstGeom>
        </p:spPr>
        <p:txBody>
          <a:bodyPr wrap="square">
            <a:spAutoFit/>
          </a:bodyPr>
          <a:lstStyle/>
          <a:p>
            <a:pPr marL="342900" indent="-342900" algn="just">
              <a:buFont typeface="Wingdings" pitchFamily="2" charset="2"/>
              <a:buChar char="v"/>
            </a:pPr>
            <a:r>
              <a:rPr lang="en-US" sz="2400" b="1" dirty="0">
                <a:solidFill>
                  <a:srgbClr val="D60093"/>
                </a:solidFill>
                <a:latin typeface="Times New Roman" pitchFamily="18" charset="0"/>
                <a:cs typeface="Times New Roman" pitchFamily="18" charset="0"/>
              </a:rPr>
              <a:t>Buffalo Rat </a:t>
            </a:r>
            <a:r>
              <a:rPr lang="en-US" sz="2400" b="1" dirty="0" smtClean="0">
                <a:solidFill>
                  <a:srgbClr val="D60093"/>
                </a:solidFill>
                <a:latin typeface="Times New Roman" pitchFamily="18" charset="0"/>
                <a:cs typeface="Times New Roman" pitchFamily="18" charset="0"/>
              </a:rPr>
              <a:t>BUF/</a:t>
            </a:r>
            <a:r>
              <a:rPr lang="en-US" sz="2400" b="1" dirty="0" err="1" smtClean="0">
                <a:solidFill>
                  <a:srgbClr val="D60093"/>
                </a:solidFill>
                <a:latin typeface="Times New Roman" pitchFamily="18" charset="0"/>
                <a:cs typeface="Times New Roman" pitchFamily="18" charset="0"/>
              </a:rPr>
              <a:t>CrCrl</a:t>
            </a:r>
            <a:endParaRPr lang="en-US" sz="2400" b="1" dirty="0" smtClean="0">
              <a:solidFill>
                <a:srgbClr val="D60093"/>
              </a:solidFill>
              <a:latin typeface="Times New Roman" pitchFamily="18" charset="0"/>
              <a:cs typeface="Times New Roman" pitchFamily="18" charset="0"/>
            </a:endParaRPr>
          </a:p>
          <a:p>
            <a:pPr marL="342900" indent="-342900" algn="just"/>
            <a:endParaRPr lang="en-US" sz="2400" b="1" dirty="0">
              <a:solidFill>
                <a:srgbClr val="D60093"/>
              </a:solidFill>
              <a:latin typeface="Times New Roman" pitchFamily="18" charset="0"/>
              <a:cs typeface="Times New Roman" pitchFamily="18" charset="0"/>
            </a:endParaRPr>
          </a:p>
          <a:p>
            <a:pPr algn="just">
              <a:lnSpc>
                <a:spcPct val="150000"/>
              </a:lnSpc>
            </a:pPr>
            <a:r>
              <a:rPr lang="en-US" sz="2400" b="1" dirty="0" err="1" smtClean="0">
                <a:latin typeface="Times New Roman" pitchFamily="18" charset="0"/>
                <a:cs typeface="Times New Roman" pitchFamily="18" charset="0"/>
              </a:rPr>
              <a:t>Origin</a:t>
            </a:r>
            <a:r>
              <a:rPr lang="en-US" sz="2400" dirty="0" err="1" smtClean="0">
                <a:latin typeface="Times New Roman" pitchFamily="18" charset="0"/>
                <a:cs typeface="Times New Roman" pitchFamily="18" charset="0"/>
              </a:rPr>
              <a:t>:Heston</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in 1946 from Buffalo stock of H. Morris. To NIH in 1951 at F10. To Charles River in 1998 from the National Cancer Institute Animal Production Program (Cr</a:t>
            </a:r>
            <a:r>
              <a:rPr lang="en-US" sz="2400" dirty="0" smtClean="0">
                <a:latin typeface="Times New Roman" pitchFamily="18" charset="0"/>
                <a:cs typeface="Times New Roman" pitchFamily="18" charset="0"/>
              </a:rPr>
              <a:t>)</a:t>
            </a:r>
          </a:p>
          <a:p>
            <a:pPr algn="just">
              <a:lnSpc>
                <a:spcPct val="150000"/>
              </a:lnSpc>
            </a:pPr>
            <a:endParaRPr lang="en-US" sz="2400" dirty="0">
              <a:latin typeface="Times New Roman" pitchFamily="18" charset="0"/>
              <a:cs typeface="Times New Roman" pitchFamily="18" charset="0"/>
            </a:endParaRPr>
          </a:p>
          <a:p>
            <a:pPr algn="just">
              <a:lnSpc>
                <a:spcPct val="150000"/>
              </a:lnSpc>
            </a:pPr>
            <a:r>
              <a:rPr lang="en-US" sz="2400" b="1" dirty="0" smtClean="0">
                <a:latin typeface="Times New Roman" pitchFamily="18" charset="0"/>
                <a:cs typeface="Times New Roman" pitchFamily="18" charset="0"/>
              </a:rPr>
              <a:t>Coat </a:t>
            </a:r>
            <a:r>
              <a:rPr lang="en-US" sz="2400" b="1" dirty="0" err="1" smtClean="0">
                <a:latin typeface="Times New Roman" pitchFamily="18" charset="0"/>
                <a:cs typeface="Times New Roman" pitchFamily="18" charset="0"/>
              </a:rPr>
              <a:t>Color:</a:t>
            </a:r>
            <a:r>
              <a:rPr lang="en-US" sz="2400" dirty="0" err="1" smtClean="0">
                <a:latin typeface="Times New Roman" pitchFamily="18" charset="0"/>
                <a:cs typeface="Times New Roman" pitchFamily="18" charset="0"/>
              </a:rPr>
              <a:t>White</a:t>
            </a:r>
            <a:r>
              <a:rPr lang="en-US" sz="2400" b="1"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albino</a:t>
            </a:r>
            <a:r>
              <a:rPr lang="en-US" sz="2400" dirty="0" smtClean="0">
                <a:latin typeface="Times New Roman" pitchFamily="18" charset="0"/>
                <a:cs typeface="Times New Roman" pitchFamily="18" charset="0"/>
              </a:rPr>
              <a:t>)</a:t>
            </a:r>
          </a:p>
          <a:p>
            <a:pPr algn="just">
              <a:lnSpc>
                <a:spcPct val="150000"/>
              </a:lnSpc>
            </a:pP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MHC </a:t>
            </a:r>
            <a:r>
              <a:rPr lang="en-US" sz="2400" b="1" dirty="0" smtClean="0">
                <a:latin typeface="Times New Roman" pitchFamily="18" charset="0"/>
                <a:cs typeface="Times New Roman" pitchFamily="18" charset="0"/>
              </a:rPr>
              <a:t>Haplotype:</a:t>
            </a:r>
            <a:r>
              <a:rPr lang="en-US" sz="2400" dirty="0" smtClean="0">
                <a:latin typeface="Times New Roman" pitchFamily="18" charset="0"/>
                <a:cs typeface="Times New Roman" pitchFamily="18" charset="0"/>
              </a:rPr>
              <a:t>RT1</a:t>
            </a:r>
            <a:r>
              <a:rPr lang="en-US" sz="2400" baseline="30000" dirty="0" smtClean="0">
                <a:latin typeface="Times New Roman" pitchFamily="18" charset="0"/>
                <a:cs typeface="Times New Roman" pitchFamily="18" charset="0"/>
              </a:rPr>
              <a:t>b</a:t>
            </a:r>
          </a:p>
          <a:p>
            <a:pPr algn="just">
              <a:lnSpc>
                <a:spcPct val="150000"/>
              </a:lnSpc>
            </a:pP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Ideal </a:t>
            </a:r>
            <a:r>
              <a:rPr lang="en-US" sz="2400" b="1" dirty="0" err="1">
                <a:latin typeface="Times New Roman" pitchFamily="18" charset="0"/>
                <a:cs typeface="Times New Roman" pitchFamily="18" charset="0"/>
              </a:rPr>
              <a:t>For:</a:t>
            </a:r>
            <a:r>
              <a:rPr lang="en-US" sz="2400" dirty="0" err="1">
                <a:latin typeface="Times New Roman" pitchFamily="18" charset="0"/>
                <a:cs typeface="Times New Roman" pitchFamily="18" charset="0"/>
              </a:rPr>
              <a:t>Carcinogenesis</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oncology</a:t>
            </a:r>
            <a:endParaRPr lang="en-US" sz="2400" dirty="0">
              <a:latin typeface="Times New Roman" pitchFamily="18" charset="0"/>
              <a:cs typeface="Times New Roman" pitchFamily="18" charset="0"/>
            </a:endParaRPr>
          </a:p>
        </p:txBody>
      </p:sp>
      <p:pic>
        <p:nvPicPr>
          <p:cNvPr id="3" name="Picture 2" descr="Wistar"/>
          <p:cNvPicPr/>
          <p:nvPr/>
        </p:nvPicPr>
        <p:blipFill>
          <a:blip r:embed="rId2"/>
          <a:srcRect/>
          <a:stretch>
            <a:fillRect/>
          </a:stretch>
        </p:blipFill>
        <p:spPr bwMode="auto">
          <a:xfrm>
            <a:off x="4800601" y="3276600"/>
            <a:ext cx="3276600" cy="2240915"/>
          </a:xfrm>
          <a:prstGeom prst="rect">
            <a:avLst/>
          </a:prstGeom>
          <a:noFill/>
          <a:ln w="9525">
            <a:noFill/>
            <a:miter lim="800000"/>
            <a:headEnd/>
            <a:tailEnd/>
          </a:ln>
        </p:spPr>
      </p:pic>
    </p:spTree>
    <p:extLst>
      <p:ext uri="{BB962C8B-B14F-4D97-AF65-F5344CB8AC3E}">
        <p14:creationId xmlns:p14="http://schemas.microsoft.com/office/powerpoint/2010/main" xmlns="" val="17215139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5173345" y="3048000"/>
            <a:ext cx="2827655" cy="2240915"/>
          </a:xfrm>
          <a:prstGeom prst="rect">
            <a:avLst/>
          </a:prstGeom>
          <a:noFill/>
          <a:ln w="9525">
            <a:noFill/>
            <a:miter lim="800000"/>
            <a:headEnd/>
            <a:tailEnd/>
          </a:ln>
        </p:spPr>
      </p:pic>
      <p:sp>
        <p:nvSpPr>
          <p:cNvPr id="2" name="Rectangle 1"/>
          <p:cNvSpPr/>
          <p:nvPr/>
        </p:nvSpPr>
        <p:spPr>
          <a:xfrm>
            <a:off x="381000" y="0"/>
            <a:ext cx="7239000" cy="6555641"/>
          </a:xfrm>
          <a:prstGeom prst="rect">
            <a:avLst/>
          </a:prstGeom>
        </p:spPr>
        <p:txBody>
          <a:bodyPr wrap="square">
            <a:spAutoFit/>
          </a:bodyPr>
          <a:lstStyle/>
          <a:p>
            <a:pPr marL="342900" indent="-342900">
              <a:buFont typeface="Wingdings" pitchFamily="2" charset="2"/>
              <a:buChar char="v"/>
            </a:pPr>
            <a:r>
              <a:rPr lang="en-US" sz="2400" b="1" dirty="0">
                <a:solidFill>
                  <a:srgbClr val="D60093"/>
                </a:solidFill>
                <a:latin typeface="Times New Roman" pitchFamily="18" charset="0"/>
                <a:cs typeface="Times New Roman" pitchFamily="18" charset="0"/>
              </a:rPr>
              <a:t>Copenhagen Rat COP/</a:t>
            </a:r>
            <a:r>
              <a:rPr lang="en-US" sz="2400" b="1" dirty="0" err="1">
                <a:solidFill>
                  <a:srgbClr val="D60093"/>
                </a:solidFill>
                <a:latin typeface="Times New Roman" pitchFamily="18" charset="0"/>
                <a:cs typeface="Times New Roman" pitchFamily="18" charset="0"/>
              </a:rPr>
              <a:t>CrCrl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400" b="1" dirty="0" err="1">
                <a:latin typeface="Times New Roman" pitchFamily="18" charset="0"/>
                <a:cs typeface="Times New Roman" pitchFamily="18" charset="0"/>
              </a:rPr>
              <a:t>Origin</a:t>
            </a:r>
            <a:r>
              <a:rPr lang="en-US" sz="2400" dirty="0" err="1">
                <a:latin typeface="Times New Roman" pitchFamily="18" charset="0"/>
                <a:cs typeface="Times New Roman" pitchFamily="18" charset="0"/>
              </a:rPr>
              <a:t>:Curtis</a:t>
            </a:r>
            <a:r>
              <a:rPr lang="en-US" sz="2400" dirty="0">
                <a:latin typeface="Times New Roman" pitchFamily="18" charset="0"/>
                <a:cs typeface="Times New Roman" pitchFamily="18" charset="0"/>
              </a:rPr>
              <a:t> in 1921 at Columbia University Institute for Cancer Research. To National Cancer Institute (NCI) Animal Production Program (Cr). To Charles River from the NCI in 1998</a:t>
            </a:r>
            <a:r>
              <a:rPr lang="en-US" sz="2400" dirty="0" smtClean="0">
                <a:latin typeface="Times New Roman" pitchFamily="18" charset="0"/>
                <a:cs typeface="Times New Roman" pitchFamily="18" charset="0"/>
              </a:rPr>
              <a:t>.</a:t>
            </a:r>
          </a:p>
          <a:p>
            <a:pPr algn="just">
              <a:lnSpc>
                <a:spcPct val="150000"/>
              </a:lnSpc>
            </a:pP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Coat </a:t>
            </a:r>
            <a:r>
              <a:rPr lang="en-US" sz="2400" b="1" dirty="0" err="1">
                <a:latin typeface="Times New Roman" pitchFamily="18" charset="0"/>
                <a:cs typeface="Times New Roman" pitchFamily="18" charset="0"/>
              </a:rPr>
              <a:t>Color:</a:t>
            </a:r>
            <a:r>
              <a:rPr lang="en-US" sz="2400" dirty="0" err="1">
                <a:latin typeface="Times New Roman" pitchFamily="18" charset="0"/>
                <a:cs typeface="Times New Roman" pitchFamily="18" charset="0"/>
              </a:rPr>
              <a:t>White</a:t>
            </a:r>
            <a:r>
              <a:rPr lang="en-US" sz="2400" dirty="0">
                <a:latin typeface="Times New Roman" pitchFamily="18" charset="0"/>
                <a:cs typeface="Times New Roman" pitchFamily="18" charset="0"/>
              </a:rPr>
              <a:t> with a brown </a:t>
            </a:r>
            <a:r>
              <a:rPr lang="en-US" sz="2400" dirty="0" smtClean="0">
                <a:latin typeface="Times New Roman" pitchFamily="18" charset="0"/>
                <a:cs typeface="Times New Roman" pitchFamily="18" charset="0"/>
              </a:rPr>
              <a:t>hood</a:t>
            </a:r>
          </a:p>
          <a:p>
            <a:pPr algn="just">
              <a:lnSpc>
                <a:spcPct val="150000"/>
              </a:lnSpc>
            </a:pP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MHC </a:t>
            </a:r>
            <a:r>
              <a:rPr lang="en-US" sz="2400" b="1" dirty="0" smtClean="0">
                <a:latin typeface="Times New Roman" pitchFamily="18" charset="0"/>
                <a:cs typeface="Times New Roman" pitchFamily="18" charset="0"/>
              </a:rPr>
              <a:t>Haplotype:</a:t>
            </a:r>
            <a:r>
              <a:rPr lang="en-US" sz="2400" dirty="0" smtClean="0">
                <a:latin typeface="Times New Roman" pitchFamily="18" charset="0"/>
                <a:cs typeface="Times New Roman" pitchFamily="18" charset="0"/>
              </a:rPr>
              <a:t>RT1</a:t>
            </a:r>
            <a:r>
              <a:rPr lang="en-US" sz="2400" baseline="30000" dirty="0" smtClean="0">
                <a:latin typeface="Times New Roman" pitchFamily="18" charset="0"/>
                <a:cs typeface="Times New Roman" pitchFamily="18" charset="0"/>
              </a:rPr>
              <a:t>av1</a:t>
            </a:r>
          </a:p>
          <a:p>
            <a:pPr algn="just">
              <a:lnSpc>
                <a:spcPct val="150000"/>
              </a:lnSpc>
            </a:pP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Ideal </a:t>
            </a:r>
            <a:r>
              <a:rPr lang="en-US" sz="2400" b="1" dirty="0" err="1">
                <a:latin typeface="Times New Roman" pitchFamily="18" charset="0"/>
                <a:cs typeface="Times New Roman" pitchFamily="18" charset="0"/>
              </a:rPr>
              <a:t>For:</a:t>
            </a:r>
            <a:r>
              <a:rPr lang="en-US" sz="2400" dirty="0" err="1">
                <a:latin typeface="Times New Roman" pitchFamily="18" charset="0"/>
                <a:cs typeface="Times New Roman" pitchFamily="18" charset="0"/>
              </a:rPr>
              <a:t>carcinogenesis</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research, prostatic adenocarcinoma model, </a:t>
            </a:r>
            <a:r>
              <a:rPr lang="en-US" sz="2400" dirty="0" smtClean="0">
                <a:latin typeface="Times New Roman" pitchFamily="18" charset="0"/>
                <a:cs typeface="Times New Roman" pitchFamily="18" charset="0"/>
              </a:rPr>
              <a:t>oncology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939328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3581400" y="2514600"/>
            <a:ext cx="3970655" cy="2240915"/>
          </a:xfrm>
          <a:prstGeom prst="rect">
            <a:avLst/>
          </a:prstGeom>
          <a:noFill/>
          <a:ln w="9525">
            <a:noFill/>
            <a:miter lim="800000"/>
            <a:headEnd/>
            <a:tailEnd/>
          </a:ln>
        </p:spPr>
      </p:pic>
      <p:sp>
        <p:nvSpPr>
          <p:cNvPr id="2" name="Rectangle 1"/>
          <p:cNvSpPr/>
          <p:nvPr/>
        </p:nvSpPr>
        <p:spPr>
          <a:xfrm>
            <a:off x="304800" y="304800"/>
            <a:ext cx="7162800" cy="5570756"/>
          </a:xfrm>
          <a:prstGeom prst="rect">
            <a:avLst/>
          </a:prstGeom>
        </p:spPr>
        <p:txBody>
          <a:bodyPr wrap="square">
            <a:spAutoFit/>
          </a:bodyPr>
          <a:lstStyle/>
          <a:p>
            <a:pPr marL="342900" indent="-342900" algn="just">
              <a:buFont typeface="Wingdings" pitchFamily="2" charset="2"/>
              <a:buChar char="v"/>
            </a:pPr>
            <a:r>
              <a:rPr lang="en-US" sz="2400" b="1" dirty="0">
                <a:solidFill>
                  <a:srgbClr val="D60093"/>
                </a:solidFill>
                <a:latin typeface="Times New Roman" pitchFamily="18" charset="0"/>
                <a:cs typeface="Times New Roman" pitchFamily="18" charset="0"/>
              </a:rPr>
              <a:t>Dahl/Salt Sensitive Rat </a:t>
            </a:r>
            <a:r>
              <a:rPr lang="en-US" sz="2400" b="1" dirty="0" smtClean="0">
                <a:solidFill>
                  <a:srgbClr val="D60093"/>
                </a:solidFill>
                <a:latin typeface="Times New Roman" pitchFamily="18" charset="0"/>
                <a:cs typeface="Times New Roman" pitchFamily="18" charset="0"/>
              </a:rPr>
              <a:t>SS/</a:t>
            </a:r>
            <a:r>
              <a:rPr lang="en-US" sz="2400" b="1" dirty="0" err="1" smtClean="0">
                <a:solidFill>
                  <a:srgbClr val="D60093"/>
                </a:solidFill>
                <a:latin typeface="Times New Roman" pitchFamily="18" charset="0"/>
                <a:cs typeface="Times New Roman" pitchFamily="18" charset="0"/>
              </a:rPr>
              <a:t>JrHsdMcwiCrl</a:t>
            </a:r>
            <a:endParaRPr lang="en-US" sz="2400" b="1" dirty="0" smtClean="0">
              <a:solidFill>
                <a:srgbClr val="D60093"/>
              </a:solidFill>
              <a:latin typeface="Times New Roman" pitchFamily="18" charset="0"/>
              <a:cs typeface="Times New Roman" pitchFamily="18" charset="0"/>
            </a:endParaRPr>
          </a:p>
          <a:p>
            <a:pPr algn="just"/>
            <a:endParaRPr lang="en-US" sz="2400" b="1" dirty="0">
              <a:latin typeface="Times New Roman" pitchFamily="18" charset="0"/>
              <a:cs typeface="Times New Roman" pitchFamily="18" charset="0"/>
            </a:endParaRPr>
          </a:p>
          <a:p>
            <a:pPr algn="just"/>
            <a:r>
              <a:rPr lang="en-US" sz="2200" b="1" dirty="0" smtClean="0">
                <a:latin typeface="Times New Roman" pitchFamily="18" charset="0"/>
                <a:cs typeface="Times New Roman" pitchFamily="18" charset="0"/>
              </a:rPr>
              <a:t>Origin</a:t>
            </a:r>
            <a:r>
              <a:rPr lang="en-US" sz="2200" dirty="0" smtClean="0">
                <a:latin typeface="Times New Roman" pitchFamily="18" charset="0"/>
                <a:cs typeface="Times New Roman" pitchFamily="18" charset="0"/>
              </a:rPr>
              <a:t> : Inbred </a:t>
            </a:r>
            <a:r>
              <a:rPr lang="en-US" sz="2200" dirty="0">
                <a:latin typeface="Times New Roman" pitchFamily="18" charset="0"/>
                <a:cs typeface="Times New Roman" pitchFamily="18" charset="0"/>
              </a:rPr>
              <a:t>from a congenic control group of Dahl/SS rats (SS/</a:t>
            </a:r>
            <a:r>
              <a:rPr lang="en-US" sz="2200" dirty="0" err="1">
                <a:latin typeface="Times New Roman" pitchFamily="18" charset="0"/>
                <a:cs typeface="Times New Roman" pitchFamily="18" charset="0"/>
              </a:rPr>
              <a:t>JrHsd</a:t>
            </a:r>
            <a:r>
              <a:rPr lang="en-US" sz="2200" dirty="0">
                <a:latin typeface="Times New Roman" pitchFamily="18" charset="0"/>
                <a:cs typeface="Times New Roman" pitchFamily="18" charset="0"/>
              </a:rPr>
              <a:t>) obtained from Dr. Theodore Kurtz (UCSF, CA) which were originally derived from the Harlan SS/</a:t>
            </a:r>
            <a:r>
              <a:rPr lang="en-US" sz="2200" dirty="0" err="1">
                <a:latin typeface="Times New Roman" pitchFamily="18" charset="0"/>
                <a:cs typeface="Times New Roman" pitchFamily="18" charset="0"/>
              </a:rPr>
              <a:t>Jr</a:t>
            </a:r>
            <a:r>
              <a:rPr lang="en-US" sz="2200" dirty="0">
                <a:latin typeface="Times New Roman" pitchFamily="18" charset="0"/>
                <a:cs typeface="Times New Roman" pitchFamily="18" charset="0"/>
              </a:rPr>
              <a:t> colony. Maintained at the Medical College of Wisconsin since 1991, this strain has undergone considerable marker-selected breeding to eliminate residual </a:t>
            </a:r>
            <a:r>
              <a:rPr lang="en-US" sz="2200" dirty="0" err="1">
                <a:latin typeface="Times New Roman" pitchFamily="18" charset="0"/>
                <a:cs typeface="Times New Roman" pitchFamily="18" charset="0"/>
              </a:rPr>
              <a:t>heterozygosity</a:t>
            </a:r>
            <a:r>
              <a:rPr lang="en-US" sz="2200" dirty="0">
                <a:latin typeface="Times New Roman" pitchFamily="18" charset="0"/>
                <a:cs typeface="Times New Roman" pitchFamily="18" charset="0"/>
              </a:rPr>
              <a:t> and genetic contamination. To confirm </a:t>
            </a:r>
            <a:r>
              <a:rPr lang="en-US" sz="2200" dirty="0" err="1">
                <a:latin typeface="Times New Roman" pitchFamily="18" charset="0"/>
                <a:cs typeface="Times New Roman" pitchFamily="18" charset="0"/>
              </a:rPr>
              <a:t>homozygosity</a:t>
            </a:r>
            <a:r>
              <a:rPr lang="en-US" sz="2200" dirty="0">
                <a:latin typeface="Times New Roman" pitchFamily="18" charset="0"/>
                <a:cs typeface="Times New Roman" pitchFamily="18" charset="0"/>
              </a:rPr>
              <a:t>, the strain was tested with 200 microsatellite markers (genome-wide scan at 20cM) all of which were homozygous for all regions tested. (Cowley et al. 2000, Physiol. Genomics 2:107-115). To Charles River in 2001.</a:t>
            </a:r>
          </a:p>
          <a:p>
            <a:pPr algn="just"/>
            <a:r>
              <a:rPr lang="en-US" sz="2200" b="1" dirty="0" smtClean="0">
                <a:latin typeface="Times New Roman" pitchFamily="18" charset="0"/>
                <a:cs typeface="Times New Roman" pitchFamily="18" charset="0"/>
              </a:rPr>
              <a:t>Coat Color</a:t>
            </a:r>
            <a:r>
              <a:rPr lang="en-US" sz="2200" dirty="0" smtClean="0">
                <a:latin typeface="Times New Roman" pitchFamily="18" charset="0"/>
                <a:cs typeface="Times New Roman" pitchFamily="18" charset="0"/>
              </a:rPr>
              <a:t>: White </a:t>
            </a:r>
            <a:r>
              <a:rPr lang="en-US" sz="2200" dirty="0">
                <a:latin typeface="Times New Roman" pitchFamily="18" charset="0"/>
                <a:cs typeface="Times New Roman" pitchFamily="18" charset="0"/>
              </a:rPr>
              <a:t>(albino)</a:t>
            </a:r>
          </a:p>
          <a:p>
            <a:pPr algn="just"/>
            <a:r>
              <a:rPr lang="en-US" sz="2200" b="1" dirty="0">
                <a:latin typeface="Times New Roman" pitchFamily="18" charset="0"/>
                <a:cs typeface="Times New Roman" pitchFamily="18" charset="0"/>
              </a:rPr>
              <a:t>Ideal For</a:t>
            </a:r>
            <a:r>
              <a:rPr lang="en-US" sz="2200" dirty="0" smtClean="0">
                <a:latin typeface="Times New Roman" pitchFamily="18" charset="0"/>
                <a:cs typeface="Times New Roman" pitchFamily="18" charset="0"/>
              </a:rPr>
              <a:t>: hypertension</a:t>
            </a:r>
            <a:r>
              <a:rPr lang="en-US" sz="2200" dirty="0">
                <a:latin typeface="Times New Roman" pitchFamily="18" charset="0"/>
                <a:cs typeface="Times New Roman" pitchFamily="18" charset="0"/>
              </a:rPr>
              <a:t>, diastolic heart failure, nephropathy </a:t>
            </a:r>
            <a:br>
              <a:rPr lang="en-US" sz="2200" dirty="0">
                <a:latin typeface="Times New Roman" pitchFamily="18" charset="0"/>
                <a:cs typeface="Times New Roman" pitchFamily="18" charset="0"/>
              </a:rPr>
            </a:br>
            <a:r>
              <a:rPr lang="en-US" sz="2200" dirty="0">
                <a:latin typeface="Times New Roman" pitchFamily="18" charset="0"/>
                <a:cs typeface="Times New Roman" pitchFamily="18" charset="0"/>
              </a:rPr>
              <a:t>NOTE: This model can be</a:t>
            </a:r>
            <a:r>
              <a:rPr lang="en-US" sz="2200" dirty="0">
                <a:solidFill>
                  <a:srgbClr val="002060"/>
                </a:solidFill>
                <a:latin typeface="Times New Roman" pitchFamily="18" charset="0"/>
                <a:cs typeface="Times New Roman" pitchFamily="18" charset="0"/>
              </a:rPr>
              <a:t> </a:t>
            </a:r>
            <a:r>
              <a:rPr lang="en-US" sz="2200" dirty="0" smtClean="0">
                <a:latin typeface="Times New Roman" pitchFamily="18" charset="0"/>
                <a:cs typeface="Times New Roman" pitchFamily="18" charset="0"/>
              </a:rPr>
              <a:t>preconditioned</a:t>
            </a:r>
            <a:r>
              <a:rPr lang="en-US" sz="2200" dirty="0" smtClean="0">
                <a:solidFill>
                  <a:srgbClr val="002060"/>
                </a:solidFill>
                <a:latin typeface="Times New Roman" pitchFamily="18" charset="0"/>
                <a:cs typeface="Times New Roman" pitchFamily="18" charset="0"/>
              </a:rPr>
              <a:t> </a:t>
            </a:r>
            <a:r>
              <a:rPr lang="en-US" sz="2200" dirty="0">
                <a:latin typeface="Times New Roman" pitchFamily="18" charset="0"/>
                <a:cs typeface="Times New Roman" pitchFamily="18" charset="0"/>
              </a:rPr>
              <a:t>on a diet</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21977655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586672" y="2308542"/>
            <a:ext cx="3970655" cy="2240915"/>
          </a:xfrm>
          <a:prstGeom prst="rect">
            <a:avLst/>
          </a:prstGeom>
          <a:noFill/>
          <a:ln w="9525">
            <a:noFill/>
            <a:miter lim="800000"/>
            <a:headEnd/>
            <a:tailEnd/>
          </a:ln>
        </p:spPr>
      </p:pic>
      <p:sp>
        <p:nvSpPr>
          <p:cNvPr id="2" name="Rectangle 1"/>
          <p:cNvSpPr/>
          <p:nvPr/>
        </p:nvSpPr>
        <p:spPr>
          <a:xfrm>
            <a:off x="304800" y="0"/>
            <a:ext cx="7391400" cy="6370975"/>
          </a:xfrm>
          <a:prstGeom prst="rect">
            <a:avLst/>
          </a:prstGeom>
        </p:spPr>
        <p:txBody>
          <a:bodyPr wrap="square">
            <a:spAutoFit/>
          </a:bodyPr>
          <a:lstStyle/>
          <a:p>
            <a:pPr marL="342900" indent="-342900" algn="just">
              <a:buFont typeface="Wingdings" pitchFamily="2" charset="2"/>
              <a:buChar char="v"/>
            </a:pPr>
            <a:r>
              <a:rPr lang="en-US" sz="2400" b="1" dirty="0">
                <a:solidFill>
                  <a:srgbClr val="D60093"/>
                </a:solidFill>
                <a:latin typeface="Times New Roman" pitchFamily="18" charset="0"/>
                <a:cs typeface="Times New Roman" pitchFamily="18" charset="0"/>
              </a:rPr>
              <a:t>Dark Agouti Rat </a:t>
            </a:r>
            <a:r>
              <a:rPr lang="en-US" sz="2400" b="1" dirty="0" smtClean="0">
                <a:solidFill>
                  <a:srgbClr val="D60093"/>
                </a:solidFill>
                <a:latin typeface="Times New Roman" pitchFamily="18" charset="0"/>
                <a:cs typeface="Times New Roman" pitchFamily="18" charset="0"/>
              </a:rPr>
              <a:t>DA/</a:t>
            </a:r>
            <a:r>
              <a:rPr lang="en-US" sz="2400" b="1" dirty="0" err="1" smtClean="0">
                <a:solidFill>
                  <a:srgbClr val="D60093"/>
                </a:solidFill>
                <a:latin typeface="Times New Roman" pitchFamily="18" charset="0"/>
                <a:cs typeface="Times New Roman" pitchFamily="18" charset="0"/>
              </a:rPr>
              <a:t>Sca</a:t>
            </a:r>
            <a:endParaRPr lang="en-US" sz="2400" b="1" dirty="0" smtClean="0">
              <a:solidFill>
                <a:srgbClr val="D60093"/>
              </a:solidFill>
              <a:latin typeface="Times New Roman" pitchFamily="18" charset="0"/>
              <a:cs typeface="Times New Roman" pitchFamily="18" charset="0"/>
            </a:endParaRPr>
          </a:p>
          <a:p>
            <a:pPr algn="just"/>
            <a:endParaRPr lang="en-US" sz="2400" b="1" dirty="0">
              <a:latin typeface="Times New Roman" pitchFamily="18" charset="0"/>
              <a:cs typeface="Times New Roman" pitchFamily="18" charset="0"/>
            </a:endParaRPr>
          </a:p>
          <a:p>
            <a:pPr algn="just">
              <a:lnSpc>
                <a:spcPct val="150000"/>
              </a:lnSpc>
            </a:pPr>
            <a:r>
              <a:rPr lang="en-US" sz="2400" b="1" dirty="0" err="1">
                <a:latin typeface="Times New Roman" pitchFamily="18" charset="0"/>
                <a:cs typeface="Times New Roman" pitchFamily="18" charset="0"/>
              </a:rPr>
              <a:t>Origin</a:t>
            </a:r>
            <a:r>
              <a:rPr lang="en-US" sz="2400" dirty="0" err="1">
                <a:latin typeface="Times New Roman" pitchFamily="18" charset="0"/>
                <a:cs typeface="Times New Roman" pitchFamily="18" charset="0"/>
              </a:rPr>
              <a:t>:Inbred</a:t>
            </a:r>
            <a:r>
              <a:rPr lang="en-US" sz="2400" dirty="0">
                <a:latin typeface="Times New Roman" pitchFamily="18" charset="0"/>
                <a:cs typeface="Times New Roman" pitchFamily="18" charset="0"/>
              </a:rPr>
              <a:t> from heterogeneous stocks with unknown antecedents, may be related to COP. </a:t>
            </a:r>
            <a:r>
              <a:rPr lang="en-US" sz="2400" dirty="0" err="1">
                <a:latin typeface="Times New Roman" pitchFamily="18" charset="0"/>
                <a:cs typeface="Times New Roman" pitchFamily="18" charset="0"/>
              </a:rPr>
              <a:t>Wistar</a:t>
            </a:r>
            <a:r>
              <a:rPr lang="en-US" sz="2400" dirty="0">
                <a:latin typeface="Times New Roman" pitchFamily="18" charset="0"/>
                <a:cs typeface="Times New Roman" pitchFamily="18" charset="0"/>
              </a:rPr>
              <a:t> Institute to Sir William Dunn School of Pathology Oxford in 1963 to Hannover in 1972 to Radcliffe Infirmary Oxford in 1974. SCANBUR obtained this strain from Radcliff Infirmary Oxford in 1977 at F25</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Coat </a:t>
            </a:r>
            <a:r>
              <a:rPr lang="en-US" sz="2400" b="1" dirty="0" err="1" smtClean="0">
                <a:latin typeface="Times New Roman" pitchFamily="18" charset="0"/>
                <a:cs typeface="Times New Roman" pitchFamily="18" charset="0"/>
              </a:rPr>
              <a:t>Color:</a:t>
            </a:r>
            <a:r>
              <a:rPr lang="en-US" sz="2400" dirty="0" err="1" smtClean="0">
                <a:latin typeface="Times New Roman" pitchFamily="18" charset="0"/>
                <a:cs typeface="Times New Roman" pitchFamily="18" charset="0"/>
              </a:rPr>
              <a:t>Agouti</a:t>
            </a: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Ideal </a:t>
            </a:r>
            <a:r>
              <a:rPr lang="en-US" sz="2400" b="1" dirty="0" err="1">
                <a:latin typeface="Times New Roman" pitchFamily="18" charset="0"/>
                <a:cs typeface="Times New Roman" pitchFamily="18" charset="0"/>
              </a:rPr>
              <a:t>For:</a:t>
            </a:r>
            <a:r>
              <a:rPr lang="en-US" sz="2400" dirty="0" err="1">
                <a:latin typeface="Times New Roman" pitchFamily="18" charset="0"/>
                <a:cs typeface="Times New Roman" pitchFamily="18" charset="0"/>
              </a:rPr>
              <a:t>Experimental</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allergic encephalomyelitis, induced rheumatoid arthritis, oncology, cardiovascular, transplantation </a:t>
            </a:r>
          </a:p>
        </p:txBody>
      </p:sp>
    </p:spTree>
    <p:extLst>
      <p:ext uri="{BB962C8B-B14F-4D97-AF65-F5344CB8AC3E}">
        <p14:creationId xmlns:p14="http://schemas.microsoft.com/office/powerpoint/2010/main" xmlns="" val="31963817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586672" y="2308542"/>
            <a:ext cx="3970655" cy="2240915"/>
          </a:xfrm>
          <a:prstGeom prst="rect">
            <a:avLst/>
          </a:prstGeom>
          <a:noFill/>
          <a:ln w="9525">
            <a:noFill/>
            <a:miter lim="800000"/>
            <a:headEnd/>
            <a:tailEnd/>
          </a:ln>
        </p:spPr>
      </p:pic>
      <p:sp>
        <p:nvSpPr>
          <p:cNvPr id="2" name="Rectangle 1"/>
          <p:cNvSpPr/>
          <p:nvPr/>
        </p:nvSpPr>
        <p:spPr>
          <a:xfrm>
            <a:off x="228600" y="381000"/>
            <a:ext cx="7086600" cy="4524315"/>
          </a:xfrm>
          <a:prstGeom prst="rect">
            <a:avLst/>
          </a:prstGeom>
        </p:spPr>
        <p:txBody>
          <a:bodyPr wrap="square">
            <a:spAutoFit/>
          </a:bodyPr>
          <a:lstStyle/>
          <a:p>
            <a:pPr marL="342900" indent="-342900" algn="just">
              <a:lnSpc>
                <a:spcPct val="150000"/>
              </a:lnSpc>
              <a:buFont typeface="Wingdings" pitchFamily="2" charset="2"/>
              <a:buChar char="v"/>
            </a:pPr>
            <a:r>
              <a:rPr lang="en-US" sz="2400" b="1" dirty="0">
                <a:solidFill>
                  <a:srgbClr val="D60093"/>
                </a:solidFill>
                <a:latin typeface="Times New Roman" pitchFamily="18" charset="0"/>
                <a:cs typeface="Times New Roman" pitchFamily="18" charset="0"/>
              </a:rPr>
              <a:t>F344 (SAS FISCH) Rat F344/</a:t>
            </a:r>
            <a:r>
              <a:rPr lang="en-US" sz="2400" b="1" dirty="0" err="1">
                <a:solidFill>
                  <a:srgbClr val="D60093"/>
                </a:solidFill>
                <a:latin typeface="Times New Roman" pitchFamily="18" charset="0"/>
                <a:cs typeface="Times New Roman" pitchFamily="18" charset="0"/>
              </a:rPr>
              <a:t>NCrl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Origin</a:t>
            </a:r>
          </a:p>
          <a:p>
            <a:pPr algn="just">
              <a:lnSpc>
                <a:spcPct val="150000"/>
              </a:lnSpc>
            </a:pPr>
            <a:r>
              <a:rPr lang="en-US" sz="2400" dirty="0">
                <a:latin typeface="Times New Roman" pitchFamily="18" charset="0"/>
                <a:cs typeface="Times New Roman" pitchFamily="18" charset="0"/>
              </a:rPr>
              <a:t>Derived from NIH stock in 1992 by SASCO. To Charles River in 1996.</a:t>
            </a:r>
          </a:p>
          <a:p>
            <a:pPr algn="just">
              <a:lnSpc>
                <a:spcPct val="150000"/>
              </a:lnSpc>
            </a:pPr>
            <a:r>
              <a:rPr lang="en-US" sz="2400" b="1" dirty="0">
                <a:latin typeface="Times New Roman" pitchFamily="18" charset="0"/>
                <a:cs typeface="Times New Roman" pitchFamily="18" charset="0"/>
              </a:rPr>
              <a:t>Coat </a:t>
            </a:r>
            <a:r>
              <a:rPr lang="en-US" sz="2400" b="1" dirty="0" err="1" smtClean="0">
                <a:latin typeface="Times New Roman" pitchFamily="18" charset="0"/>
                <a:cs typeface="Times New Roman" pitchFamily="18" charset="0"/>
              </a:rPr>
              <a:t>Color;</a:t>
            </a:r>
            <a:r>
              <a:rPr lang="en-US" sz="2400" dirty="0" err="1" smtClean="0">
                <a:latin typeface="Times New Roman" pitchFamily="18" charset="0"/>
                <a:cs typeface="Times New Roman" pitchFamily="18" charset="0"/>
              </a:rPr>
              <a:t>White</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(albino)</a:t>
            </a:r>
          </a:p>
          <a:p>
            <a:pPr algn="just">
              <a:lnSpc>
                <a:spcPct val="150000"/>
              </a:lnSpc>
            </a:pPr>
            <a:r>
              <a:rPr lang="en-US" sz="2400" b="1" dirty="0">
                <a:latin typeface="Times New Roman" pitchFamily="18" charset="0"/>
                <a:cs typeface="Times New Roman" pitchFamily="18" charset="0"/>
              </a:rPr>
              <a:t>MHC </a:t>
            </a:r>
            <a:r>
              <a:rPr lang="en-US" sz="2400" b="1" dirty="0" smtClean="0">
                <a:latin typeface="Times New Roman" pitchFamily="18" charset="0"/>
                <a:cs typeface="Times New Roman" pitchFamily="18" charset="0"/>
              </a:rPr>
              <a:t>Haplotype:</a:t>
            </a:r>
            <a:r>
              <a:rPr lang="en-US" sz="2400" dirty="0" smtClean="0">
                <a:latin typeface="Times New Roman" pitchFamily="18" charset="0"/>
                <a:cs typeface="Times New Roman" pitchFamily="18" charset="0"/>
              </a:rPr>
              <a:t>RT1</a:t>
            </a:r>
            <a:r>
              <a:rPr lang="en-US" sz="2400" baseline="30000" dirty="0" smtClean="0">
                <a:latin typeface="Times New Roman" pitchFamily="18" charset="0"/>
                <a:cs typeface="Times New Roman" pitchFamily="18" charset="0"/>
              </a:rPr>
              <a:t>lv</a:t>
            </a:r>
            <a:endParaRPr lang="en-US" sz="2400" dirty="0">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Ideal </a:t>
            </a:r>
            <a:r>
              <a:rPr lang="en-US" sz="2400" b="1" dirty="0" err="1" smtClean="0">
                <a:latin typeface="Times New Roman" pitchFamily="18" charset="0"/>
                <a:cs typeface="Times New Roman" pitchFamily="18" charset="0"/>
              </a:rPr>
              <a:t>For:</a:t>
            </a:r>
            <a:r>
              <a:rPr lang="en-US" sz="2400" dirty="0" err="1" smtClean="0">
                <a:latin typeface="Times New Roman" pitchFamily="18" charset="0"/>
                <a:cs typeface="Times New Roman" pitchFamily="18" charset="0"/>
              </a:rPr>
              <a:t>general</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multipurpose model, aging, safety and efficacy testing, </a:t>
            </a:r>
            <a:r>
              <a:rPr lang="en-US" sz="2400" dirty="0" smtClean="0">
                <a:latin typeface="Times New Roman" pitchFamily="18" charset="0"/>
                <a:cs typeface="Times New Roman" pitchFamily="18" charset="0"/>
              </a:rPr>
              <a:t>surgical model, </a:t>
            </a:r>
            <a:r>
              <a:rPr lang="en-US" sz="2400" dirty="0">
                <a:latin typeface="Times New Roman" pitchFamily="18" charset="0"/>
                <a:cs typeface="Times New Roman" pitchFamily="18" charset="0"/>
              </a:rPr>
              <a:t>oncology, </a:t>
            </a:r>
            <a:r>
              <a:rPr lang="en-US" sz="2400" dirty="0" smtClean="0">
                <a:latin typeface="Times New Roman" pitchFamily="18" charset="0"/>
                <a:cs typeface="Times New Roman" pitchFamily="18" charset="0"/>
              </a:rPr>
              <a:t>nutrition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5434524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586672" y="2308542"/>
            <a:ext cx="3970655" cy="2240915"/>
          </a:xfrm>
          <a:prstGeom prst="rect">
            <a:avLst/>
          </a:prstGeom>
          <a:noFill/>
          <a:ln w="9525">
            <a:noFill/>
            <a:miter lim="800000"/>
            <a:headEnd/>
            <a:tailEnd/>
          </a:ln>
        </p:spPr>
      </p:pic>
      <p:sp>
        <p:nvSpPr>
          <p:cNvPr id="2" name="Rectangle 1"/>
          <p:cNvSpPr/>
          <p:nvPr/>
        </p:nvSpPr>
        <p:spPr>
          <a:xfrm>
            <a:off x="257990" y="251206"/>
            <a:ext cx="8610600" cy="6355586"/>
          </a:xfrm>
          <a:prstGeom prst="rect">
            <a:avLst/>
          </a:prstGeom>
        </p:spPr>
        <p:txBody>
          <a:bodyPr wrap="square">
            <a:spAutoFit/>
          </a:bodyPr>
          <a:lstStyle/>
          <a:p>
            <a:pPr marL="342900" indent="-342900">
              <a:buFont typeface="Wingdings" pitchFamily="2" charset="2"/>
              <a:buChar char="v"/>
            </a:pPr>
            <a:r>
              <a:rPr lang="en-US" sz="2200" b="1" dirty="0">
                <a:solidFill>
                  <a:srgbClr val="D60093"/>
                </a:solidFill>
                <a:latin typeface="Times New Roman" pitchFamily="18" charset="0"/>
                <a:cs typeface="Times New Roman" pitchFamily="18" charset="0"/>
              </a:rPr>
              <a:t>FHH Rat FHH/</a:t>
            </a:r>
            <a:r>
              <a:rPr lang="en-US" sz="2200" b="1" dirty="0" err="1">
                <a:solidFill>
                  <a:srgbClr val="D60093"/>
                </a:solidFill>
                <a:latin typeface="Times New Roman" pitchFamily="18" charset="0"/>
                <a:cs typeface="Times New Roman" pitchFamily="18" charset="0"/>
              </a:rPr>
              <a:t>EurMcwiCrl</a:t>
            </a:r>
            <a:endParaRPr lang="en-US" sz="2200" b="1" dirty="0">
              <a:solidFill>
                <a:srgbClr val="D60093"/>
              </a:solidFill>
              <a:latin typeface="Times New Roman" pitchFamily="18" charset="0"/>
              <a:cs typeface="Times New Roman" pitchFamily="18" charset="0"/>
            </a:endParaRPr>
          </a:p>
          <a:p>
            <a:pPr algn="just"/>
            <a:r>
              <a:rPr lang="en-US" sz="2200" b="1" dirty="0">
                <a:latin typeface="Times New Roman" pitchFamily="18" charset="0"/>
                <a:cs typeface="Times New Roman" pitchFamily="18" charset="0"/>
              </a:rPr>
              <a:t>Origin</a:t>
            </a:r>
          </a:p>
          <a:p>
            <a:pPr algn="just">
              <a:lnSpc>
                <a:spcPct val="150000"/>
              </a:lnSpc>
            </a:pPr>
            <a:r>
              <a:rPr lang="en-US" sz="2200" dirty="0">
                <a:latin typeface="Times New Roman" pitchFamily="18" charset="0"/>
                <a:cs typeface="Times New Roman" pitchFamily="18" charset="0"/>
              </a:rPr>
              <a:t>An outbred stock of fawn hooded rats was introduced into Europe by </a:t>
            </a:r>
            <a:r>
              <a:rPr lang="en-US" sz="2200" dirty="0" err="1">
                <a:latin typeface="Times New Roman" pitchFamily="18" charset="0"/>
                <a:cs typeface="Times New Roman" pitchFamily="18" charset="0"/>
              </a:rPr>
              <a:t>Tschopp</a:t>
            </a:r>
            <a:r>
              <a:rPr lang="en-US" sz="2200" dirty="0">
                <a:latin typeface="Times New Roman" pitchFamily="18" charset="0"/>
                <a:cs typeface="Times New Roman" pitchFamily="18" charset="0"/>
              </a:rPr>
              <a:t> in the early 1970s. </a:t>
            </a:r>
            <a:endParaRPr lang="en-US" sz="2200" dirty="0" smtClean="0">
              <a:latin typeface="Times New Roman" pitchFamily="18" charset="0"/>
              <a:cs typeface="Times New Roman" pitchFamily="18" charset="0"/>
            </a:endParaRPr>
          </a:p>
          <a:p>
            <a:pPr algn="just">
              <a:lnSpc>
                <a:spcPct val="150000"/>
              </a:lnSpc>
            </a:pPr>
            <a:r>
              <a:rPr lang="en-US" sz="2200" dirty="0" smtClean="0">
                <a:latin typeface="Times New Roman" pitchFamily="18" charset="0"/>
                <a:cs typeface="Times New Roman" pitchFamily="18" charset="0"/>
              </a:rPr>
              <a:t>Maintained </a:t>
            </a:r>
            <a:r>
              <a:rPr lang="en-US" sz="2200" dirty="0">
                <a:latin typeface="Times New Roman" pitchFamily="18" charset="0"/>
                <a:cs typeface="Times New Roman" pitchFamily="18" charset="0"/>
              </a:rPr>
              <a:t>as an outbred stock until the mid-1980s, when brother x sister mating was initiated by A.P. </a:t>
            </a:r>
            <a:r>
              <a:rPr lang="en-US" sz="2200" dirty="0" err="1">
                <a:latin typeface="Times New Roman" pitchFamily="18" charset="0"/>
                <a:cs typeface="Times New Roman" pitchFamily="18" charset="0"/>
              </a:rPr>
              <a:t>Provoost</a:t>
            </a:r>
            <a:r>
              <a:rPr lang="en-US" sz="2200" dirty="0">
                <a:latin typeface="Times New Roman" pitchFamily="18" charset="0"/>
                <a:cs typeface="Times New Roman" pitchFamily="18" charset="0"/>
              </a:rPr>
              <a:t> to produce two strains designated FHH (also known as FHR) and FHL, which differ in expression of hypertension and proteinuria. The colony was transferred to Erasmus University in Rotterdam, The Netherlands, then to the Medical College of Wisconsin in the 1990s. To Charles River in 2001.</a:t>
            </a:r>
          </a:p>
          <a:p>
            <a:pPr algn="just">
              <a:lnSpc>
                <a:spcPct val="150000"/>
              </a:lnSpc>
            </a:pPr>
            <a:r>
              <a:rPr lang="en-US" sz="2200" b="1" dirty="0">
                <a:latin typeface="Times New Roman" pitchFamily="18" charset="0"/>
                <a:cs typeface="Times New Roman" pitchFamily="18" charset="0"/>
              </a:rPr>
              <a:t>Coat </a:t>
            </a:r>
            <a:r>
              <a:rPr lang="en-US" sz="2200" b="1" dirty="0" smtClean="0">
                <a:latin typeface="Times New Roman" pitchFamily="18" charset="0"/>
                <a:cs typeface="Times New Roman" pitchFamily="18" charset="0"/>
              </a:rPr>
              <a:t>Color: </a:t>
            </a:r>
            <a:r>
              <a:rPr lang="en-US" sz="2200" dirty="0" smtClean="0">
                <a:latin typeface="Times New Roman" pitchFamily="18" charset="0"/>
                <a:cs typeface="Times New Roman" pitchFamily="18" charset="0"/>
              </a:rPr>
              <a:t>White </a:t>
            </a:r>
            <a:r>
              <a:rPr lang="en-US" sz="2200" dirty="0">
                <a:latin typeface="Times New Roman" pitchFamily="18" charset="0"/>
                <a:cs typeface="Times New Roman" pitchFamily="18" charset="0"/>
              </a:rPr>
              <a:t>with fawn hood</a:t>
            </a:r>
          </a:p>
          <a:p>
            <a:pPr algn="just">
              <a:lnSpc>
                <a:spcPct val="150000"/>
              </a:lnSpc>
            </a:pPr>
            <a:r>
              <a:rPr lang="en-US" sz="2200" b="1" dirty="0">
                <a:latin typeface="Times New Roman" pitchFamily="18" charset="0"/>
                <a:cs typeface="Times New Roman" pitchFamily="18" charset="0"/>
              </a:rPr>
              <a:t>Ideal </a:t>
            </a:r>
            <a:r>
              <a:rPr lang="en-US" sz="2200" b="1" dirty="0" err="1" smtClean="0">
                <a:latin typeface="Times New Roman" pitchFamily="18" charset="0"/>
                <a:cs typeface="Times New Roman" pitchFamily="18" charset="0"/>
              </a:rPr>
              <a:t>For:</a:t>
            </a:r>
            <a:r>
              <a:rPr lang="en-US" sz="2200" dirty="0" err="1" smtClean="0">
                <a:latin typeface="Times New Roman" pitchFamily="18" charset="0"/>
                <a:cs typeface="Times New Roman" pitchFamily="18" charset="0"/>
              </a:rPr>
              <a:t>hypertension</a:t>
            </a:r>
            <a:r>
              <a:rPr lang="en-US" sz="2200" dirty="0">
                <a:latin typeface="Times New Roman" pitchFamily="18" charset="0"/>
                <a:cs typeface="Times New Roman" pitchFamily="18" charset="0"/>
              </a:rPr>
              <a:t>, nephropathy, pulmonary hypertension, alcohol </a:t>
            </a:r>
            <a:r>
              <a:rPr lang="en-US" sz="2200" dirty="0" smtClean="0">
                <a:latin typeface="Times New Roman" pitchFamily="18" charset="0"/>
                <a:cs typeface="Times New Roman" pitchFamily="18" charset="0"/>
              </a:rPr>
              <a:t>consumption</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9255282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586672" y="2308542"/>
            <a:ext cx="3970655" cy="2240915"/>
          </a:xfrm>
          <a:prstGeom prst="rect">
            <a:avLst/>
          </a:prstGeom>
          <a:noFill/>
          <a:ln w="9525">
            <a:noFill/>
            <a:miter lim="800000"/>
            <a:headEnd/>
            <a:tailEnd/>
          </a:ln>
        </p:spPr>
      </p:pic>
      <p:sp>
        <p:nvSpPr>
          <p:cNvPr id="2" name="Rectangle 1"/>
          <p:cNvSpPr/>
          <p:nvPr/>
        </p:nvSpPr>
        <p:spPr>
          <a:xfrm>
            <a:off x="533400" y="0"/>
            <a:ext cx="7086600" cy="6133859"/>
          </a:xfrm>
          <a:prstGeom prst="rect">
            <a:avLst/>
          </a:prstGeom>
        </p:spPr>
        <p:txBody>
          <a:bodyPr wrap="square">
            <a:spAutoFit/>
          </a:bodyPr>
          <a:lstStyle/>
          <a:p>
            <a:pPr marL="342900" indent="-342900">
              <a:lnSpc>
                <a:spcPct val="150000"/>
              </a:lnSpc>
              <a:buFont typeface="Wingdings" pitchFamily="2" charset="2"/>
              <a:buChar char="v"/>
            </a:pPr>
            <a:r>
              <a:rPr lang="en-US" sz="2200" b="1" dirty="0">
                <a:solidFill>
                  <a:srgbClr val="D60093"/>
                </a:solidFill>
                <a:latin typeface="Times New Roman" pitchFamily="18" charset="0"/>
                <a:cs typeface="Times New Roman" pitchFamily="18" charset="0"/>
              </a:rPr>
              <a:t>Fischer (CDF</a:t>
            </a:r>
            <a:r>
              <a:rPr lang="en-US" sz="2200" b="1" baseline="30000" dirty="0">
                <a:solidFill>
                  <a:srgbClr val="D60093"/>
                </a:solidFill>
                <a:latin typeface="Times New Roman" pitchFamily="18" charset="0"/>
                <a:cs typeface="Times New Roman" pitchFamily="18" charset="0"/>
              </a:rPr>
              <a:t>®</a:t>
            </a:r>
            <a:r>
              <a:rPr lang="en-US" sz="2200" b="1" dirty="0">
                <a:solidFill>
                  <a:srgbClr val="D60093"/>
                </a:solidFill>
                <a:latin typeface="Times New Roman" pitchFamily="18" charset="0"/>
                <a:cs typeface="Times New Roman" pitchFamily="18" charset="0"/>
              </a:rPr>
              <a:t>) Rat F344/</a:t>
            </a:r>
            <a:r>
              <a:rPr lang="en-US" sz="2200" b="1" dirty="0" err="1">
                <a:solidFill>
                  <a:srgbClr val="D60093"/>
                </a:solidFill>
                <a:latin typeface="Times New Roman" pitchFamily="18" charset="0"/>
                <a:cs typeface="Times New Roman" pitchFamily="18" charset="0"/>
              </a:rPr>
              <a:t>DuCrl</a:t>
            </a:r>
            <a:endParaRPr lang="en-US" sz="2200" b="1" dirty="0">
              <a:solidFill>
                <a:srgbClr val="D60093"/>
              </a:solidFill>
              <a:latin typeface="Times New Roman" pitchFamily="18" charset="0"/>
              <a:cs typeface="Times New Roman" pitchFamily="18" charset="0"/>
            </a:endParaRPr>
          </a:p>
          <a:p>
            <a:pPr>
              <a:lnSpc>
                <a:spcPct val="150000"/>
              </a:lnSpc>
            </a:pPr>
            <a:r>
              <a:rPr lang="en-US" sz="2200" b="1" dirty="0">
                <a:latin typeface="Times New Roman" pitchFamily="18" charset="0"/>
                <a:cs typeface="Times New Roman" pitchFamily="18" charset="0"/>
              </a:rPr>
              <a:t>Origin</a:t>
            </a:r>
          </a:p>
          <a:p>
            <a:pPr>
              <a:lnSpc>
                <a:spcPct val="150000"/>
              </a:lnSpc>
            </a:pPr>
            <a:r>
              <a:rPr lang="en-US" sz="2200" dirty="0">
                <a:latin typeface="Times New Roman" pitchFamily="18" charset="0"/>
                <a:cs typeface="Times New Roman" pitchFamily="18" charset="0"/>
              </a:rPr>
              <a:t>From mating #344 of rats purchased from a local breeder (Fischer). Colony originated by M.R. Curtis, Columbia University Institute for Cancer Research in 1920. Dunning at Columbia inbred to form the strain starting in 1920. To Charles River in 1960 at F68.</a:t>
            </a:r>
          </a:p>
          <a:p>
            <a:pPr>
              <a:lnSpc>
                <a:spcPct val="150000"/>
              </a:lnSpc>
            </a:pPr>
            <a:r>
              <a:rPr lang="en-US" sz="2200" b="1" dirty="0">
                <a:latin typeface="Times New Roman" pitchFamily="18" charset="0"/>
                <a:cs typeface="Times New Roman" pitchFamily="18" charset="0"/>
              </a:rPr>
              <a:t>Coat </a:t>
            </a:r>
            <a:r>
              <a:rPr lang="en-US" sz="2200" b="1" dirty="0" err="1" smtClean="0">
                <a:latin typeface="Times New Roman" pitchFamily="18" charset="0"/>
                <a:cs typeface="Times New Roman" pitchFamily="18" charset="0"/>
              </a:rPr>
              <a:t>Color;</a:t>
            </a:r>
            <a:r>
              <a:rPr lang="en-US" sz="2200" dirty="0" err="1" smtClean="0">
                <a:latin typeface="Times New Roman" pitchFamily="18" charset="0"/>
                <a:cs typeface="Times New Roman" pitchFamily="18" charset="0"/>
              </a:rPr>
              <a:t>White</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(albino)</a:t>
            </a:r>
          </a:p>
          <a:p>
            <a:pPr>
              <a:lnSpc>
                <a:spcPct val="150000"/>
              </a:lnSpc>
            </a:pPr>
            <a:r>
              <a:rPr lang="en-US" sz="2200" b="1" dirty="0">
                <a:latin typeface="Times New Roman" pitchFamily="18" charset="0"/>
                <a:cs typeface="Times New Roman" pitchFamily="18" charset="0"/>
              </a:rPr>
              <a:t>MHC </a:t>
            </a:r>
            <a:r>
              <a:rPr lang="en-US" sz="2200" b="1" dirty="0" smtClean="0">
                <a:latin typeface="Times New Roman" pitchFamily="18" charset="0"/>
                <a:cs typeface="Times New Roman" pitchFamily="18" charset="0"/>
              </a:rPr>
              <a:t>Haplotype:</a:t>
            </a:r>
            <a:r>
              <a:rPr lang="en-US" sz="2200" dirty="0" smtClean="0">
                <a:latin typeface="Times New Roman" pitchFamily="18" charset="0"/>
                <a:cs typeface="Times New Roman" pitchFamily="18" charset="0"/>
              </a:rPr>
              <a:t>RT1</a:t>
            </a:r>
            <a:r>
              <a:rPr lang="en-US" sz="2200" baseline="30000" dirty="0" smtClean="0">
                <a:latin typeface="Times New Roman" pitchFamily="18" charset="0"/>
                <a:cs typeface="Times New Roman" pitchFamily="18" charset="0"/>
              </a:rPr>
              <a:t>lv</a:t>
            </a:r>
            <a:endParaRPr lang="en-US" sz="2200" dirty="0">
              <a:latin typeface="Times New Roman" pitchFamily="18" charset="0"/>
              <a:cs typeface="Times New Roman" pitchFamily="18" charset="0"/>
            </a:endParaRPr>
          </a:p>
          <a:p>
            <a:pPr>
              <a:lnSpc>
                <a:spcPct val="150000"/>
              </a:lnSpc>
            </a:pPr>
            <a:r>
              <a:rPr lang="en-US" sz="2200" b="1" dirty="0">
                <a:latin typeface="Times New Roman" pitchFamily="18" charset="0"/>
                <a:cs typeface="Times New Roman" pitchFamily="18" charset="0"/>
              </a:rPr>
              <a:t>Ideal </a:t>
            </a:r>
            <a:r>
              <a:rPr lang="en-US" sz="2200" b="1" dirty="0" err="1" smtClean="0">
                <a:latin typeface="Times New Roman" pitchFamily="18" charset="0"/>
                <a:cs typeface="Times New Roman" pitchFamily="18" charset="0"/>
              </a:rPr>
              <a:t>For:</a:t>
            </a:r>
            <a:r>
              <a:rPr lang="en-US" sz="2200" dirty="0" err="1" smtClean="0">
                <a:latin typeface="Times New Roman" pitchFamily="18" charset="0"/>
                <a:cs typeface="Times New Roman" pitchFamily="18" charset="0"/>
              </a:rPr>
              <a:t>general</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multipurpose model, aging, safety and efficacy testing, </a:t>
            </a:r>
            <a:r>
              <a:rPr lang="en-US" sz="2200" dirty="0" smtClean="0">
                <a:latin typeface="Times New Roman" pitchFamily="18" charset="0"/>
                <a:cs typeface="Times New Roman" pitchFamily="18" charset="0"/>
              </a:rPr>
              <a:t>surgical model, </a:t>
            </a:r>
            <a:r>
              <a:rPr lang="en-US" sz="2200" dirty="0">
                <a:latin typeface="Times New Roman" pitchFamily="18" charset="0"/>
                <a:cs typeface="Times New Roman" pitchFamily="18" charset="0"/>
              </a:rPr>
              <a:t>oncology, nutrition</a:t>
            </a:r>
          </a:p>
          <a:p>
            <a:pPr>
              <a:lnSpc>
                <a:spcPct val="150000"/>
              </a:lnSpc>
            </a:pPr>
            <a:r>
              <a:rPr lang="en-US" sz="2200" b="1" dirty="0">
                <a:latin typeface="Times New Roman" pitchFamily="18" charset="0"/>
                <a:cs typeface="Times New Roman" pitchFamily="18" charset="0"/>
              </a:rPr>
              <a:t>Strain </a:t>
            </a:r>
            <a:r>
              <a:rPr lang="en-US" sz="2200" b="1" dirty="0" smtClean="0">
                <a:latin typeface="Times New Roman" pitchFamily="18" charset="0"/>
                <a:cs typeface="Times New Roman" pitchFamily="18" charset="0"/>
              </a:rPr>
              <a:t>Code:</a:t>
            </a:r>
            <a:r>
              <a:rPr lang="en-US" sz="2200" dirty="0" smtClean="0">
                <a:latin typeface="Times New Roman" pitchFamily="18" charset="0"/>
                <a:cs typeface="Times New Roman" pitchFamily="18" charset="0"/>
              </a:rPr>
              <a:t>002</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2745579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http://www.eurekalert.org/multimedia/pub/media/17549.jpg">
            <a:hlinkClick r:id="rId2"/>
          </p:cNvPr>
          <p:cNvPicPr>
            <a:picLocks noChangeAspect="1" noChangeArrowheads="1"/>
          </p:cNvPicPr>
          <p:nvPr/>
        </p:nvPicPr>
        <p:blipFill>
          <a:blip r:embed="rId3" cstate="print"/>
          <a:srcRect/>
          <a:stretch>
            <a:fillRect/>
          </a:stretch>
        </p:blipFill>
        <p:spPr bwMode="auto">
          <a:xfrm>
            <a:off x="5715000" y="5105400"/>
            <a:ext cx="1752600" cy="1510862"/>
          </a:xfrm>
          <a:prstGeom prst="rect">
            <a:avLst/>
          </a:prstGeom>
          <a:noFill/>
        </p:spPr>
      </p:pic>
      <p:sp>
        <p:nvSpPr>
          <p:cNvPr id="3" name="TextBox 2"/>
          <p:cNvSpPr txBox="1"/>
          <p:nvPr/>
        </p:nvSpPr>
        <p:spPr>
          <a:xfrm>
            <a:off x="304800" y="609600"/>
            <a:ext cx="4267200" cy="769441"/>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Origin </a:t>
            </a:r>
            <a:r>
              <a:rPr lang="en-US" sz="2000" dirty="0" smtClean="0">
                <a:latin typeface="Times New Roman" pitchFamily="18" charset="0"/>
                <a:cs typeface="Times New Roman" pitchFamily="18" charset="0"/>
              </a:rPr>
              <a:t>    </a:t>
            </a:r>
            <a:r>
              <a:rPr lang="en-US" sz="200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South –east Siberia</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north- east China</a:t>
            </a:r>
            <a:endParaRPr lang="en-US" sz="2000" dirty="0">
              <a:latin typeface="Times New Roman" pitchFamily="18" charset="0"/>
              <a:cs typeface="Times New Roman" pitchFamily="18" charset="0"/>
            </a:endParaRPr>
          </a:p>
        </p:txBody>
      </p:sp>
      <p:sp>
        <p:nvSpPr>
          <p:cNvPr id="4" name="TextBox 3"/>
          <p:cNvSpPr txBox="1"/>
          <p:nvPr/>
        </p:nvSpPr>
        <p:spPr>
          <a:xfrm>
            <a:off x="0" y="1676400"/>
            <a:ext cx="8610600" cy="38472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Common strains: </a:t>
            </a:r>
            <a:endParaRPr lang="en-US" sz="2800" b="1" dirty="0">
              <a:latin typeface="Times New Roman" pitchFamily="18" charset="0"/>
              <a:cs typeface="Times New Roman" pitchFamily="18" charset="0"/>
            </a:endParaRPr>
          </a:p>
          <a:p>
            <a:pPr>
              <a:buFont typeface="Arial" pitchFamily="34" charset="0"/>
              <a:buChar char="•"/>
            </a:pPr>
            <a:r>
              <a:rPr lang="en-US" sz="2400" dirty="0" smtClean="0">
                <a:solidFill>
                  <a:schemeClr val="tx2">
                    <a:lumMod val="50000"/>
                  </a:schemeClr>
                </a:solidFill>
                <a:latin typeface="Times New Roman" pitchFamily="18" charset="0"/>
                <a:cs typeface="Times New Roman" pitchFamily="18" charset="0"/>
              </a:rPr>
              <a:t>Sprague-</a:t>
            </a:r>
            <a:r>
              <a:rPr lang="en-US" sz="2400" dirty="0" err="1" smtClean="0">
                <a:solidFill>
                  <a:schemeClr val="tx2">
                    <a:lumMod val="50000"/>
                  </a:schemeClr>
                </a:solidFill>
                <a:latin typeface="Times New Roman" pitchFamily="18" charset="0"/>
                <a:cs typeface="Times New Roman" pitchFamily="18" charset="0"/>
              </a:rPr>
              <a:t>Dawley</a:t>
            </a:r>
            <a:r>
              <a:rPr lang="en-US" sz="2400" dirty="0" smtClean="0">
                <a:latin typeface="Times New Roman" pitchFamily="18" charset="0"/>
                <a:cs typeface="Times New Roman" pitchFamily="18" charset="0"/>
              </a:rPr>
              <a:t>: albino</a:t>
            </a:r>
          </a:p>
          <a:p>
            <a:r>
              <a:rPr lang="en-US" sz="2400" dirty="0" smtClean="0">
                <a:latin typeface="Times New Roman" pitchFamily="18" charset="0"/>
                <a:cs typeface="Times New Roman" pitchFamily="18" charset="0"/>
              </a:rPr>
              <a:t>                               narrow head</a:t>
            </a:r>
          </a:p>
          <a:p>
            <a:r>
              <a:rPr lang="en-US" sz="2400" dirty="0" smtClean="0">
                <a:latin typeface="Times New Roman" pitchFamily="18" charset="0"/>
                <a:cs typeface="Times New Roman" pitchFamily="18" charset="0"/>
              </a:rPr>
              <a:t>                              tail longer than body</a:t>
            </a:r>
          </a:p>
          <a:p>
            <a:endParaRPr lang="en-US" sz="2400" dirty="0" smtClean="0">
              <a:latin typeface="Times New Roman" pitchFamily="18" charset="0"/>
              <a:cs typeface="Times New Roman" pitchFamily="18" charset="0"/>
            </a:endParaRPr>
          </a:p>
          <a:p>
            <a:pPr>
              <a:buFont typeface="Arial" pitchFamily="34" charset="0"/>
              <a:buChar char="•"/>
            </a:pPr>
            <a:r>
              <a:rPr lang="en-US" sz="2400" dirty="0" err="1" smtClean="0">
                <a:solidFill>
                  <a:schemeClr val="tx2">
                    <a:lumMod val="50000"/>
                  </a:schemeClr>
                </a:solidFill>
                <a:latin typeface="Times New Roman" pitchFamily="18" charset="0"/>
                <a:cs typeface="Times New Roman" pitchFamily="18" charset="0"/>
              </a:rPr>
              <a:t>Wistar</a:t>
            </a:r>
            <a:r>
              <a:rPr lang="en-US" sz="2400" dirty="0" smtClean="0">
                <a:latin typeface="Times New Roman" pitchFamily="18" charset="0"/>
                <a:cs typeface="Times New Roman" pitchFamily="18" charset="0"/>
              </a:rPr>
              <a:t>: wide head </a:t>
            </a:r>
          </a:p>
          <a:p>
            <a:r>
              <a:rPr lang="en-US" sz="2400" dirty="0" smtClean="0">
                <a:latin typeface="Times New Roman" pitchFamily="18" charset="0"/>
                <a:cs typeface="Times New Roman" pitchFamily="18" charset="0"/>
              </a:rPr>
              <a:t>              shorter tail</a:t>
            </a:r>
          </a:p>
          <a:p>
            <a:endParaRPr lang="en-US" sz="2400" dirty="0" smtClean="0">
              <a:latin typeface="Times New Roman" pitchFamily="18" charset="0"/>
              <a:cs typeface="Times New Roman" pitchFamily="18" charset="0"/>
            </a:endParaRPr>
          </a:p>
          <a:p>
            <a:pPr>
              <a:buFont typeface="Arial" pitchFamily="34" charset="0"/>
              <a:buChar char="•"/>
            </a:pPr>
            <a:r>
              <a:rPr lang="en-US" sz="2400" dirty="0" smtClean="0">
                <a:solidFill>
                  <a:schemeClr val="tx2">
                    <a:lumMod val="50000"/>
                  </a:schemeClr>
                </a:solidFill>
                <a:latin typeface="Times New Roman" pitchFamily="18" charset="0"/>
                <a:cs typeface="Times New Roman" pitchFamily="18" charset="0"/>
              </a:rPr>
              <a:t>Long-Evans</a:t>
            </a:r>
            <a:r>
              <a:rPr lang="en-US" sz="2400" dirty="0" smtClean="0">
                <a:latin typeface="Times New Roman" pitchFamily="18" charset="0"/>
                <a:cs typeface="Times New Roman" pitchFamily="18" charset="0"/>
              </a:rPr>
              <a:t>: smaller </a:t>
            </a:r>
          </a:p>
          <a:p>
            <a:r>
              <a:rPr lang="en-US" sz="2400" dirty="0" smtClean="0">
                <a:latin typeface="Times New Roman" pitchFamily="18" charset="0"/>
                <a:cs typeface="Times New Roman" pitchFamily="18" charset="0"/>
              </a:rPr>
              <a:t>darker hair over portions of  head and anterior body     </a:t>
            </a:r>
            <a:endParaRPr lang="en-US" sz="2400" dirty="0">
              <a:latin typeface="Times New Roman" pitchFamily="18" charset="0"/>
              <a:cs typeface="Times New Roman" pitchFamily="18" charset="0"/>
            </a:endParaRPr>
          </a:p>
        </p:txBody>
      </p:sp>
      <p:pic>
        <p:nvPicPr>
          <p:cNvPr id="5" name="Picture 1"/>
          <p:cNvPicPr>
            <a:picLocks noChangeAspect="1" noChangeArrowheads="1"/>
          </p:cNvPicPr>
          <p:nvPr/>
        </p:nvPicPr>
        <p:blipFill>
          <a:blip r:embed="rId4" cstate="print"/>
          <a:srcRect/>
          <a:stretch>
            <a:fillRect/>
          </a:stretch>
        </p:blipFill>
        <p:spPr bwMode="auto">
          <a:xfrm>
            <a:off x="5257800" y="1295400"/>
            <a:ext cx="2243772" cy="1371600"/>
          </a:xfrm>
          <a:prstGeom prst="rect">
            <a:avLst/>
          </a:prstGeom>
          <a:noFill/>
          <a:ln w="9525">
            <a:noFill/>
            <a:miter lim="800000"/>
            <a:headEnd/>
            <a:tailEnd/>
          </a:ln>
        </p:spPr>
      </p:pic>
      <p:pic>
        <p:nvPicPr>
          <p:cNvPr id="6" name="Picture 3" descr="http://www.janvier-labs.com/system/html/photo_wistar_outbred_rat-4d485e75.jpg">
            <a:hlinkClick r:id="rId5"/>
          </p:cNvPr>
          <p:cNvPicPr>
            <a:picLocks noChangeAspect="1" noChangeArrowheads="1"/>
          </p:cNvPicPr>
          <p:nvPr/>
        </p:nvPicPr>
        <p:blipFill>
          <a:blip r:embed="rId6"/>
          <a:srcRect/>
          <a:stretch>
            <a:fillRect/>
          </a:stretch>
        </p:blipFill>
        <p:spPr bwMode="auto">
          <a:xfrm>
            <a:off x="5410200" y="3276600"/>
            <a:ext cx="2128343" cy="1371600"/>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586672" y="2308542"/>
            <a:ext cx="3970655" cy="2240915"/>
          </a:xfrm>
          <a:prstGeom prst="rect">
            <a:avLst/>
          </a:prstGeom>
          <a:noFill/>
          <a:ln w="9525">
            <a:noFill/>
            <a:miter lim="800000"/>
            <a:headEnd/>
            <a:tailEnd/>
          </a:ln>
        </p:spPr>
      </p:pic>
      <p:sp>
        <p:nvSpPr>
          <p:cNvPr id="2" name="Rectangle 1"/>
          <p:cNvSpPr/>
          <p:nvPr/>
        </p:nvSpPr>
        <p:spPr>
          <a:xfrm>
            <a:off x="838200" y="381000"/>
            <a:ext cx="7239000" cy="5078313"/>
          </a:xfrm>
          <a:prstGeom prst="rect">
            <a:avLst/>
          </a:prstGeom>
        </p:spPr>
        <p:txBody>
          <a:bodyPr wrap="square">
            <a:spAutoFit/>
          </a:bodyPr>
          <a:lstStyle/>
          <a:p>
            <a:pPr marL="342900" indent="-342900" algn="just">
              <a:buFont typeface="Wingdings" pitchFamily="2" charset="2"/>
              <a:buChar char="v"/>
            </a:pPr>
            <a:r>
              <a:rPr lang="en-US" sz="2400" b="1" dirty="0">
                <a:solidFill>
                  <a:srgbClr val="D60093"/>
                </a:solidFill>
                <a:latin typeface="Times New Roman" pitchFamily="18" charset="0"/>
                <a:cs typeface="Times New Roman" pitchFamily="18" charset="0"/>
              </a:rPr>
              <a:t>Fischer 344 Rat F344/</a:t>
            </a:r>
            <a:r>
              <a:rPr lang="en-US" sz="2400" b="1" dirty="0" err="1">
                <a:solidFill>
                  <a:srgbClr val="D60093"/>
                </a:solidFill>
                <a:latin typeface="Times New Roman" pitchFamily="18" charset="0"/>
                <a:cs typeface="Times New Roman" pitchFamily="18" charset="0"/>
              </a:rPr>
              <a:t>IcoCrl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000" b="1" dirty="0">
                <a:latin typeface="Times New Roman" pitchFamily="18" charset="0"/>
                <a:cs typeface="Times New Roman" pitchFamily="18" charset="0"/>
              </a:rPr>
              <a:t>Origin</a:t>
            </a:r>
          </a:p>
          <a:p>
            <a:pPr algn="just">
              <a:lnSpc>
                <a:spcPct val="150000"/>
              </a:lnSpc>
            </a:pPr>
            <a:r>
              <a:rPr lang="en-US" sz="2000" dirty="0">
                <a:latin typeface="Times New Roman" pitchFamily="18" charset="0"/>
                <a:cs typeface="Times New Roman" pitchFamily="18" charset="0"/>
              </a:rPr>
              <a:t>From mating #344 of rats purchased from a local breeder (Fischer). The colony was originated by M. R. Curtis, Columbia University in 1920. To the Germ-Free Animal Laboratory at CNRS, Gif-</a:t>
            </a:r>
            <a:r>
              <a:rPr lang="en-US" sz="2000" dirty="0" err="1">
                <a:latin typeface="Times New Roman" pitchFamily="18" charset="0"/>
                <a:cs typeface="Times New Roman" pitchFamily="18" charset="0"/>
              </a:rPr>
              <a:t>sur</a:t>
            </a:r>
            <a:r>
              <a:rPr lang="en-US" sz="2000" dirty="0">
                <a:latin typeface="Times New Roman" pitchFamily="18" charset="0"/>
                <a:cs typeface="Times New Roman" pitchFamily="18" charset="0"/>
              </a:rPr>
              <a:t>-Yvette, France from the </a:t>
            </a:r>
            <a:r>
              <a:rPr lang="en-US" sz="2000" dirty="0" err="1">
                <a:latin typeface="Times New Roman" pitchFamily="18" charset="0"/>
                <a:cs typeface="Times New Roman" pitchFamily="18" charset="0"/>
              </a:rPr>
              <a:t>Lobund</a:t>
            </a:r>
            <a:r>
              <a:rPr lang="en-US" sz="2000" dirty="0">
                <a:latin typeface="Times New Roman" pitchFamily="18" charset="0"/>
                <a:cs typeface="Times New Roman" pitchFamily="18" charset="0"/>
              </a:rPr>
              <a:t> Institute, University of Notre-Dame, South Bend, Indiana, U.S.A. Subsequently introduced to Charles River France in 1970 as an axenic colony.</a:t>
            </a:r>
          </a:p>
          <a:p>
            <a:pPr algn="just">
              <a:lnSpc>
                <a:spcPct val="150000"/>
              </a:lnSpc>
            </a:pPr>
            <a:r>
              <a:rPr lang="en-US" sz="2000" b="1" dirty="0">
                <a:latin typeface="Times New Roman" pitchFamily="18" charset="0"/>
                <a:cs typeface="Times New Roman" pitchFamily="18" charset="0"/>
              </a:rPr>
              <a:t>Coat </a:t>
            </a:r>
            <a:r>
              <a:rPr lang="en-US" sz="2000" b="1" dirty="0" smtClean="0">
                <a:latin typeface="Times New Roman" pitchFamily="18" charset="0"/>
                <a:cs typeface="Times New Roman" pitchFamily="18" charset="0"/>
              </a:rPr>
              <a:t>Color: </a:t>
            </a:r>
            <a:r>
              <a:rPr lang="en-US" sz="2000" dirty="0" smtClean="0">
                <a:latin typeface="Times New Roman" pitchFamily="18" charset="0"/>
                <a:cs typeface="Times New Roman" pitchFamily="18" charset="0"/>
              </a:rPr>
              <a:t>White </a:t>
            </a:r>
            <a:r>
              <a:rPr lang="en-US" sz="2000" dirty="0">
                <a:latin typeface="Times New Roman" pitchFamily="18" charset="0"/>
                <a:cs typeface="Times New Roman" pitchFamily="18" charset="0"/>
              </a:rPr>
              <a:t>(albino)</a:t>
            </a:r>
          </a:p>
          <a:p>
            <a:pPr algn="just">
              <a:lnSpc>
                <a:spcPct val="150000"/>
              </a:lnSpc>
            </a:pPr>
            <a:r>
              <a:rPr lang="en-US" sz="2000" b="1" dirty="0">
                <a:latin typeface="Times New Roman" pitchFamily="18" charset="0"/>
                <a:cs typeface="Times New Roman" pitchFamily="18" charset="0"/>
              </a:rPr>
              <a:t>Ideal </a:t>
            </a:r>
            <a:r>
              <a:rPr lang="en-US" sz="2000" b="1" dirty="0" err="1" smtClean="0">
                <a:latin typeface="Times New Roman" pitchFamily="18" charset="0"/>
                <a:cs typeface="Times New Roman" pitchFamily="18" charset="0"/>
              </a:rPr>
              <a:t>For:</a:t>
            </a:r>
            <a:r>
              <a:rPr lang="en-US" sz="2000" dirty="0" err="1" smtClean="0">
                <a:latin typeface="Times New Roman" pitchFamily="18" charset="0"/>
                <a:cs typeface="Times New Roman" pitchFamily="18" charset="0"/>
              </a:rPr>
              <a:t>General</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multipurpose model, aging, safety and efficacy testing, </a:t>
            </a:r>
            <a:r>
              <a:rPr lang="en-US" sz="2000" dirty="0" smtClean="0">
                <a:latin typeface="Times New Roman" pitchFamily="18" charset="0"/>
                <a:cs typeface="Times New Roman" pitchFamily="18" charset="0"/>
              </a:rPr>
              <a:t>surgical model, </a:t>
            </a:r>
            <a:r>
              <a:rPr lang="en-US" sz="2000" dirty="0">
                <a:latin typeface="Times New Roman" pitchFamily="18" charset="0"/>
                <a:cs typeface="Times New Roman" pitchFamily="18" charset="0"/>
              </a:rPr>
              <a:t>oncology, </a:t>
            </a:r>
            <a:r>
              <a:rPr lang="en-US" sz="2000" dirty="0" smtClean="0">
                <a:latin typeface="Times New Roman" pitchFamily="18" charset="0"/>
                <a:cs typeface="Times New Roman" pitchFamily="18" charset="0"/>
              </a:rPr>
              <a:t>nutrition</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759201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586672" y="2308542"/>
            <a:ext cx="3970655" cy="2240915"/>
          </a:xfrm>
          <a:prstGeom prst="rect">
            <a:avLst/>
          </a:prstGeom>
          <a:noFill/>
          <a:ln w="9525">
            <a:noFill/>
            <a:miter lim="800000"/>
            <a:headEnd/>
            <a:tailEnd/>
          </a:ln>
        </p:spPr>
      </p:pic>
      <p:sp>
        <p:nvSpPr>
          <p:cNvPr id="2" name="Rectangle 1"/>
          <p:cNvSpPr/>
          <p:nvPr/>
        </p:nvSpPr>
        <p:spPr>
          <a:xfrm>
            <a:off x="217714" y="304800"/>
            <a:ext cx="8011886" cy="5032147"/>
          </a:xfrm>
          <a:prstGeom prst="rect">
            <a:avLst/>
          </a:prstGeom>
        </p:spPr>
        <p:txBody>
          <a:bodyPr wrap="square">
            <a:spAutoFit/>
          </a:bodyPr>
          <a:lstStyle/>
          <a:p>
            <a:pPr marL="342900" indent="-342900">
              <a:buFont typeface="Wingdings" pitchFamily="2" charset="2"/>
              <a:buChar char="v"/>
            </a:pPr>
            <a:r>
              <a:rPr lang="en-US" sz="2400" b="1" dirty="0" err="1">
                <a:solidFill>
                  <a:srgbClr val="D60093"/>
                </a:solidFill>
                <a:latin typeface="Times New Roman" pitchFamily="18" charset="0"/>
                <a:cs typeface="Times New Roman" pitchFamily="18" charset="0"/>
              </a:rPr>
              <a:t>Goto-Kakizaki</a:t>
            </a:r>
            <a:r>
              <a:rPr lang="en-US" sz="2400" b="1" dirty="0">
                <a:solidFill>
                  <a:srgbClr val="D60093"/>
                </a:solidFill>
                <a:latin typeface="Times New Roman" pitchFamily="18" charset="0"/>
                <a:cs typeface="Times New Roman" pitchFamily="18" charset="0"/>
              </a:rPr>
              <a:t> (GK) Rat GK/</a:t>
            </a:r>
            <a:r>
              <a:rPr lang="en-US" sz="2400" b="1" dirty="0" err="1">
                <a:solidFill>
                  <a:srgbClr val="D60093"/>
                </a:solidFill>
                <a:latin typeface="Times New Roman" pitchFamily="18" charset="0"/>
                <a:cs typeface="Times New Roman" pitchFamily="18" charset="0"/>
              </a:rPr>
              <a:t>TohiCskCrljCrl</a:t>
            </a:r>
            <a:endParaRPr lang="en-US" sz="2400" b="1" dirty="0">
              <a:solidFill>
                <a:srgbClr val="D60093"/>
              </a:solidFill>
              <a:latin typeface="Times New Roman" pitchFamily="18" charset="0"/>
              <a:cs typeface="Times New Roman" pitchFamily="18" charset="0"/>
            </a:endParaRPr>
          </a:p>
          <a:p>
            <a:pPr>
              <a:lnSpc>
                <a:spcPct val="150000"/>
              </a:lnSpc>
            </a:pPr>
            <a:r>
              <a:rPr lang="en-US" sz="2200" b="1" dirty="0">
                <a:latin typeface="Times New Roman" pitchFamily="18" charset="0"/>
                <a:cs typeface="Times New Roman" pitchFamily="18" charset="0"/>
              </a:rPr>
              <a:t>Origin</a:t>
            </a:r>
          </a:p>
          <a:p>
            <a:pPr algn="just">
              <a:lnSpc>
                <a:spcPct val="150000"/>
              </a:lnSpc>
            </a:pPr>
            <a:r>
              <a:rPr lang="en-US" sz="2200" dirty="0">
                <a:latin typeface="Times New Roman" pitchFamily="18" charset="0"/>
                <a:cs typeface="Times New Roman" pitchFamily="18" charset="0"/>
              </a:rPr>
              <a:t>The </a:t>
            </a:r>
            <a:r>
              <a:rPr lang="en-US" sz="2200" dirty="0" err="1">
                <a:latin typeface="Times New Roman" pitchFamily="18" charset="0"/>
                <a:cs typeface="Times New Roman" pitchFamily="18" charset="0"/>
              </a:rPr>
              <a:t>Goto-Kakizaki</a:t>
            </a:r>
            <a:r>
              <a:rPr lang="en-US" sz="2200" dirty="0">
                <a:latin typeface="Times New Roman" pitchFamily="18" charset="0"/>
                <a:cs typeface="Times New Roman" pitchFamily="18" charset="0"/>
              </a:rPr>
              <a:t> (GK) rat is a non-obese </a:t>
            </a:r>
            <a:r>
              <a:rPr lang="en-US" sz="2200" dirty="0" err="1">
                <a:latin typeface="Times New Roman" pitchFamily="18" charset="0"/>
                <a:cs typeface="Times New Roman" pitchFamily="18" charset="0"/>
              </a:rPr>
              <a:t>Wistar</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substrain</a:t>
            </a:r>
            <a:r>
              <a:rPr lang="en-US" sz="2200" dirty="0">
                <a:latin typeface="Times New Roman" pitchFamily="18" charset="0"/>
                <a:cs typeface="Times New Roman" pitchFamily="18" charset="0"/>
              </a:rPr>
              <a:t> which develops Type 2 diabetes mellitus early in life. The model was developed by </a:t>
            </a:r>
            <a:r>
              <a:rPr lang="en-US" sz="2200" dirty="0" err="1">
                <a:latin typeface="Times New Roman" pitchFamily="18" charset="0"/>
                <a:cs typeface="Times New Roman" pitchFamily="18" charset="0"/>
              </a:rPr>
              <a:t>Goto</a:t>
            </a:r>
            <a:r>
              <a:rPr lang="en-US" sz="2200" dirty="0">
                <a:latin typeface="Times New Roman" pitchFamily="18" charset="0"/>
                <a:cs typeface="Times New Roman" pitchFamily="18" charset="0"/>
              </a:rPr>
              <a:t> and </a:t>
            </a:r>
            <a:r>
              <a:rPr lang="en-US" sz="2200" dirty="0" err="1">
                <a:latin typeface="Times New Roman" pitchFamily="18" charset="0"/>
                <a:cs typeface="Times New Roman" pitchFamily="18" charset="0"/>
              </a:rPr>
              <a:t>Kakizaki</a:t>
            </a:r>
            <a:r>
              <a:rPr lang="en-US" sz="2200" dirty="0">
                <a:latin typeface="Times New Roman" pitchFamily="18" charset="0"/>
                <a:cs typeface="Times New Roman" pitchFamily="18" charset="0"/>
              </a:rPr>
              <a:t> at Tohoku University, Sendai, Japan in 1975. To Chugai Pharmaceutical Co. To Charles River Japan in 1995. To Charles River Laboratories in 2006.</a:t>
            </a:r>
          </a:p>
          <a:p>
            <a:pPr algn="just">
              <a:lnSpc>
                <a:spcPct val="150000"/>
              </a:lnSpc>
            </a:pPr>
            <a:r>
              <a:rPr lang="en-US" sz="2200" b="1" dirty="0">
                <a:latin typeface="Times New Roman" pitchFamily="18" charset="0"/>
                <a:cs typeface="Times New Roman" pitchFamily="18" charset="0"/>
              </a:rPr>
              <a:t>Coat </a:t>
            </a:r>
            <a:r>
              <a:rPr lang="en-US" sz="2200" b="1" dirty="0" smtClean="0">
                <a:latin typeface="Times New Roman" pitchFamily="18" charset="0"/>
                <a:cs typeface="Times New Roman" pitchFamily="18" charset="0"/>
              </a:rPr>
              <a:t>Color: </a:t>
            </a:r>
            <a:r>
              <a:rPr lang="en-US" sz="2200" dirty="0" smtClean="0">
                <a:latin typeface="Times New Roman" pitchFamily="18" charset="0"/>
                <a:cs typeface="Times New Roman" pitchFamily="18" charset="0"/>
              </a:rPr>
              <a:t>White </a:t>
            </a:r>
            <a:r>
              <a:rPr lang="en-US" sz="2200" dirty="0">
                <a:latin typeface="Times New Roman" pitchFamily="18" charset="0"/>
                <a:cs typeface="Times New Roman" pitchFamily="18" charset="0"/>
              </a:rPr>
              <a:t>(albino)</a:t>
            </a:r>
          </a:p>
          <a:p>
            <a:pPr algn="just">
              <a:lnSpc>
                <a:spcPct val="150000"/>
              </a:lnSpc>
            </a:pPr>
            <a:r>
              <a:rPr lang="en-US" sz="2200" b="1" dirty="0">
                <a:latin typeface="Times New Roman" pitchFamily="18" charset="0"/>
                <a:cs typeface="Times New Roman" pitchFamily="18" charset="0"/>
              </a:rPr>
              <a:t>Ideal </a:t>
            </a:r>
            <a:r>
              <a:rPr lang="en-US" sz="2200" b="1" dirty="0" err="1" smtClean="0">
                <a:latin typeface="Times New Roman" pitchFamily="18" charset="0"/>
                <a:cs typeface="Times New Roman" pitchFamily="18" charset="0"/>
              </a:rPr>
              <a:t>For:</a:t>
            </a:r>
            <a:r>
              <a:rPr lang="en-US" sz="2200" dirty="0" err="1" smtClean="0">
                <a:latin typeface="Times New Roman" pitchFamily="18" charset="0"/>
                <a:cs typeface="Times New Roman" pitchFamily="18" charset="0"/>
              </a:rPr>
              <a:t>non-obese</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Type 2 diabetes, mild hyperglycemia, insulin resistant, </a:t>
            </a:r>
            <a:r>
              <a:rPr lang="en-US" sz="2200" dirty="0" err="1" smtClean="0">
                <a:latin typeface="Times New Roman" pitchFamily="18" charset="0"/>
                <a:cs typeface="Times New Roman" pitchFamily="18" charset="0"/>
              </a:rPr>
              <a:t>hyperinsulinemia</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10284619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362200" y="2209800"/>
            <a:ext cx="2895600" cy="2240915"/>
          </a:xfrm>
          <a:prstGeom prst="rect">
            <a:avLst/>
          </a:prstGeom>
          <a:noFill/>
          <a:ln w="9525">
            <a:noFill/>
            <a:miter lim="800000"/>
            <a:headEnd/>
            <a:tailEnd/>
          </a:ln>
        </p:spPr>
      </p:pic>
      <p:sp>
        <p:nvSpPr>
          <p:cNvPr id="2" name="Rectangle 1"/>
          <p:cNvSpPr/>
          <p:nvPr/>
        </p:nvSpPr>
        <p:spPr>
          <a:xfrm>
            <a:off x="152400" y="152400"/>
            <a:ext cx="6934200" cy="4524315"/>
          </a:xfrm>
          <a:prstGeom prst="rect">
            <a:avLst/>
          </a:prstGeom>
        </p:spPr>
        <p:txBody>
          <a:bodyPr wrap="square">
            <a:spAutoFit/>
          </a:bodyPr>
          <a:lstStyle/>
          <a:p>
            <a:pPr marL="342900" indent="-342900">
              <a:buFont typeface="Wingdings" pitchFamily="2" charset="2"/>
              <a:buChar char="v"/>
            </a:pPr>
            <a:r>
              <a:rPr lang="en-US" sz="2400" b="1" dirty="0">
                <a:solidFill>
                  <a:srgbClr val="D60093"/>
                </a:solidFill>
                <a:latin typeface="Times New Roman" pitchFamily="18" charset="0"/>
                <a:cs typeface="Times New Roman" pitchFamily="18" charset="0"/>
              </a:rPr>
              <a:t>Lewis Rat </a:t>
            </a:r>
            <a:r>
              <a:rPr lang="en-US" sz="2400" b="1" dirty="0" smtClean="0">
                <a:solidFill>
                  <a:srgbClr val="D60093"/>
                </a:solidFill>
                <a:latin typeface="Times New Roman" pitchFamily="18" charset="0"/>
                <a:cs typeface="Times New Roman" pitchFamily="18" charset="0"/>
              </a:rPr>
              <a:t>LEW/</a:t>
            </a:r>
            <a:r>
              <a:rPr lang="en-US" sz="2400" b="1" dirty="0" err="1" smtClean="0">
                <a:solidFill>
                  <a:srgbClr val="D60093"/>
                </a:solidFill>
                <a:latin typeface="Times New Roman" pitchFamily="18" charset="0"/>
                <a:cs typeface="Times New Roman" pitchFamily="18" charset="0"/>
              </a:rPr>
              <a:t>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Origin</a:t>
            </a:r>
          </a:p>
          <a:p>
            <a:pPr algn="just">
              <a:lnSpc>
                <a:spcPct val="150000"/>
              </a:lnSpc>
            </a:pPr>
            <a:r>
              <a:rPr lang="en-US" sz="2200" dirty="0">
                <a:latin typeface="Times New Roman" pitchFamily="18" charset="0"/>
                <a:cs typeface="Times New Roman" pitchFamily="18" charset="0"/>
              </a:rPr>
              <a:t>Developed by Dr. Lewis from </a:t>
            </a:r>
            <a:r>
              <a:rPr lang="en-US" sz="2200" dirty="0" err="1">
                <a:latin typeface="Times New Roman" pitchFamily="18" charset="0"/>
                <a:cs typeface="Times New Roman" pitchFamily="18" charset="0"/>
              </a:rPr>
              <a:t>Wistar</a:t>
            </a:r>
            <a:r>
              <a:rPr lang="en-US" sz="2200" dirty="0">
                <a:latin typeface="Times New Roman" pitchFamily="18" charset="0"/>
                <a:cs typeface="Times New Roman" pitchFamily="18" charset="0"/>
              </a:rPr>
              <a:t> stock in the early 1950s. To Charles River from Tulane in 1970 at F34.</a:t>
            </a:r>
          </a:p>
          <a:p>
            <a:pPr algn="just">
              <a:lnSpc>
                <a:spcPct val="150000"/>
              </a:lnSpc>
            </a:pPr>
            <a:r>
              <a:rPr lang="en-US" sz="2200" b="1" dirty="0">
                <a:latin typeface="Times New Roman" pitchFamily="18" charset="0"/>
                <a:cs typeface="Times New Roman" pitchFamily="18" charset="0"/>
              </a:rPr>
              <a:t>Coat </a:t>
            </a:r>
            <a:r>
              <a:rPr lang="en-US" sz="2200" b="1" dirty="0" err="1" smtClean="0">
                <a:latin typeface="Times New Roman" pitchFamily="18" charset="0"/>
                <a:cs typeface="Times New Roman" pitchFamily="18" charset="0"/>
              </a:rPr>
              <a:t>Color:</a:t>
            </a:r>
            <a:r>
              <a:rPr lang="en-US" sz="2200" dirty="0" err="1" smtClean="0">
                <a:latin typeface="Times New Roman" pitchFamily="18" charset="0"/>
                <a:cs typeface="Times New Roman" pitchFamily="18" charset="0"/>
              </a:rPr>
              <a:t>White</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(albino</a:t>
            </a:r>
            <a:r>
              <a:rPr lang="en-US"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MHC </a:t>
            </a:r>
            <a:r>
              <a:rPr lang="en-US" sz="2200" b="1" dirty="0" smtClean="0">
                <a:latin typeface="Times New Roman" pitchFamily="18" charset="0"/>
                <a:cs typeface="Times New Roman" pitchFamily="18" charset="0"/>
              </a:rPr>
              <a:t>Haplotype:</a:t>
            </a:r>
            <a:r>
              <a:rPr lang="en-US" sz="2200" dirty="0" smtClean="0">
                <a:latin typeface="Times New Roman" pitchFamily="18" charset="0"/>
                <a:cs typeface="Times New Roman" pitchFamily="18" charset="0"/>
              </a:rPr>
              <a:t>RT1</a:t>
            </a:r>
            <a:r>
              <a:rPr lang="en-US" sz="2200" baseline="30000" dirty="0" smtClean="0">
                <a:latin typeface="Times New Roman" pitchFamily="18" charset="0"/>
                <a:cs typeface="Times New Roman" pitchFamily="18" charset="0"/>
              </a:rPr>
              <a:t>I</a:t>
            </a:r>
            <a:endParaRPr lang="en-US" sz="2200" dirty="0">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Ideal </a:t>
            </a:r>
            <a:r>
              <a:rPr lang="en-US" sz="2200" b="1" dirty="0" err="1" smtClean="0">
                <a:latin typeface="Times New Roman" pitchFamily="18" charset="0"/>
                <a:cs typeface="Times New Roman" pitchFamily="18" charset="0"/>
              </a:rPr>
              <a:t>For:</a:t>
            </a:r>
            <a:r>
              <a:rPr lang="en-US" sz="2200" dirty="0" err="1" smtClean="0">
                <a:latin typeface="Times New Roman" pitchFamily="18" charset="0"/>
                <a:cs typeface="Times New Roman" pitchFamily="18" charset="0"/>
              </a:rPr>
              <a:t>transplantation</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research, induced arthritis/inflammation, experimental allergic encephalitis, STZ-induced </a:t>
            </a:r>
            <a:r>
              <a:rPr lang="en-US" sz="2200" dirty="0" smtClean="0">
                <a:latin typeface="Times New Roman" pitchFamily="18" charset="0"/>
                <a:cs typeface="Times New Roman" pitchFamily="18" charset="0"/>
              </a:rPr>
              <a:t>diabetes</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25363227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3429000" y="2743200"/>
            <a:ext cx="3437255" cy="1752600"/>
          </a:xfrm>
          <a:prstGeom prst="rect">
            <a:avLst/>
          </a:prstGeom>
          <a:noFill/>
          <a:ln w="9525">
            <a:noFill/>
            <a:miter lim="800000"/>
            <a:headEnd/>
            <a:tailEnd/>
          </a:ln>
        </p:spPr>
      </p:pic>
      <p:sp>
        <p:nvSpPr>
          <p:cNvPr id="2" name="Rectangle 1"/>
          <p:cNvSpPr/>
          <p:nvPr/>
        </p:nvSpPr>
        <p:spPr>
          <a:xfrm>
            <a:off x="457200" y="381000"/>
            <a:ext cx="7696200" cy="5170646"/>
          </a:xfrm>
          <a:prstGeom prst="rect">
            <a:avLst/>
          </a:prstGeom>
        </p:spPr>
        <p:txBody>
          <a:bodyPr wrap="square">
            <a:spAutoFit/>
          </a:bodyPr>
          <a:lstStyle/>
          <a:p>
            <a:pPr marL="342900" indent="-342900" algn="just">
              <a:lnSpc>
                <a:spcPct val="150000"/>
              </a:lnSpc>
              <a:buFont typeface="Wingdings" pitchFamily="2" charset="2"/>
              <a:buChar char="v"/>
            </a:pPr>
            <a:r>
              <a:rPr lang="en-US" sz="2200" b="1" dirty="0">
                <a:solidFill>
                  <a:srgbClr val="D60093"/>
                </a:solidFill>
                <a:latin typeface="Times New Roman" pitchFamily="18" charset="0"/>
                <a:cs typeface="Times New Roman" pitchFamily="18" charset="0"/>
              </a:rPr>
              <a:t>Noble Rat NBL/</a:t>
            </a:r>
            <a:r>
              <a:rPr lang="en-US" sz="2200" b="1" dirty="0" err="1">
                <a:solidFill>
                  <a:srgbClr val="D60093"/>
                </a:solidFill>
                <a:latin typeface="Times New Roman" pitchFamily="18" charset="0"/>
                <a:cs typeface="Times New Roman" pitchFamily="18" charset="0"/>
              </a:rPr>
              <a:t>CrCrl</a:t>
            </a:r>
            <a:endParaRPr lang="en-US" sz="2200" b="1" dirty="0">
              <a:solidFill>
                <a:srgbClr val="D60093"/>
              </a:solidFill>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Origin</a:t>
            </a:r>
          </a:p>
          <a:p>
            <a:pPr algn="just">
              <a:lnSpc>
                <a:spcPct val="150000"/>
              </a:lnSpc>
            </a:pPr>
            <a:r>
              <a:rPr lang="en-US" sz="2200" dirty="0" err="1">
                <a:latin typeface="Times New Roman" pitchFamily="18" charset="0"/>
                <a:cs typeface="Times New Roman" pitchFamily="18" charset="0"/>
              </a:rPr>
              <a:t>Bogden</a:t>
            </a:r>
            <a:r>
              <a:rPr lang="en-US" sz="2200" dirty="0">
                <a:latin typeface="Times New Roman" pitchFamily="18" charset="0"/>
                <a:cs typeface="Times New Roman" pitchFamily="18" charset="0"/>
              </a:rPr>
              <a:t> in the mid-1970s from Noble strain rats (brother x sister mated but not descended from a single pair, and therefore not necessarily isogenic). To National Cancer Institute Animal Production Program (Cr) in 1978. To Charles River in 1998.</a:t>
            </a:r>
          </a:p>
          <a:p>
            <a:pPr algn="just">
              <a:lnSpc>
                <a:spcPct val="150000"/>
              </a:lnSpc>
            </a:pPr>
            <a:r>
              <a:rPr lang="en-US" sz="2200" b="1" dirty="0">
                <a:latin typeface="Times New Roman" pitchFamily="18" charset="0"/>
                <a:cs typeface="Times New Roman" pitchFamily="18" charset="0"/>
              </a:rPr>
              <a:t>Coat </a:t>
            </a:r>
            <a:r>
              <a:rPr lang="en-US" sz="2200" b="1" dirty="0" err="1" smtClean="0">
                <a:latin typeface="Times New Roman" pitchFamily="18" charset="0"/>
                <a:cs typeface="Times New Roman" pitchFamily="18" charset="0"/>
              </a:rPr>
              <a:t>Color:</a:t>
            </a:r>
            <a:r>
              <a:rPr lang="en-US" sz="2200" dirty="0" err="1" smtClean="0">
                <a:latin typeface="Times New Roman" pitchFamily="18" charset="0"/>
                <a:cs typeface="Times New Roman" pitchFamily="18" charset="0"/>
              </a:rPr>
              <a:t>Black</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face with a black stripe down the length of a white body</a:t>
            </a:r>
          </a:p>
          <a:p>
            <a:pPr algn="just">
              <a:lnSpc>
                <a:spcPct val="150000"/>
              </a:lnSpc>
            </a:pPr>
            <a:r>
              <a:rPr lang="en-US" sz="2200" b="1" dirty="0">
                <a:latin typeface="Times New Roman" pitchFamily="18" charset="0"/>
                <a:cs typeface="Times New Roman" pitchFamily="18" charset="0"/>
              </a:rPr>
              <a:t>MHC </a:t>
            </a:r>
            <a:r>
              <a:rPr lang="en-US" sz="2200" b="1" dirty="0" smtClean="0">
                <a:latin typeface="Times New Roman" pitchFamily="18" charset="0"/>
                <a:cs typeface="Times New Roman" pitchFamily="18" charset="0"/>
              </a:rPr>
              <a:t>Haplotype:</a:t>
            </a:r>
            <a:r>
              <a:rPr lang="en-US" sz="2200" dirty="0" smtClean="0">
                <a:latin typeface="Times New Roman" pitchFamily="18" charset="0"/>
                <a:cs typeface="Times New Roman" pitchFamily="18" charset="0"/>
              </a:rPr>
              <a:t>RT1</a:t>
            </a:r>
            <a:r>
              <a:rPr lang="en-US" sz="2200" baseline="30000" dirty="0" smtClean="0">
                <a:latin typeface="Times New Roman" pitchFamily="18" charset="0"/>
                <a:cs typeface="Times New Roman" pitchFamily="18" charset="0"/>
              </a:rPr>
              <a:t>I</a:t>
            </a:r>
            <a:endParaRPr lang="en-US" sz="2200" dirty="0">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Ideal For</a:t>
            </a:r>
            <a:r>
              <a:rPr lang="en-US" sz="2200" b="1"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prostate </a:t>
            </a:r>
            <a:r>
              <a:rPr lang="en-US" sz="2200" dirty="0">
                <a:latin typeface="Times New Roman" pitchFamily="18" charset="0"/>
                <a:cs typeface="Times New Roman" pitchFamily="18" charset="0"/>
              </a:rPr>
              <a:t>carcinoma, </a:t>
            </a:r>
            <a:r>
              <a:rPr lang="en-US" sz="2200" dirty="0" smtClean="0">
                <a:latin typeface="Times New Roman" pitchFamily="18" charset="0"/>
                <a:cs typeface="Times New Roman" pitchFamily="18" charset="0"/>
              </a:rPr>
              <a:t>oncology</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29201427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667000" y="2667000"/>
            <a:ext cx="2903855" cy="1828799"/>
          </a:xfrm>
          <a:prstGeom prst="rect">
            <a:avLst/>
          </a:prstGeom>
          <a:noFill/>
          <a:ln w="9525">
            <a:noFill/>
            <a:miter lim="800000"/>
            <a:headEnd/>
            <a:tailEnd/>
          </a:ln>
        </p:spPr>
      </p:pic>
      <p:sp>
        <p:nvSpPr>
          <p:cNvPr id="2" name="Rectangle 1"/>
          <p:cNvSpPr/>
          <p:nvPr/>
        </p:nvSpPr>
        <p:spPr>
          <a:xfrm>
            <a:off x="304800" y="228600"/>
            <a:ext cx="7848600" cy="5539978"/>
          </a:xfrm>
          <a:prstGeom prst="rect">
            <a:avLst/>
          </a:prstGeom>
        </p:spPr>
        <p:txBody>
          <a:bodyPr wrap="square">
            <a:spAutoFit/>
          </a:bodyPr>
          <a:lstStyle/>
          <a:p>
            <a:pPr marL="342900" indent="-342900">
              <a:buFont typeface="Wingdings" pitchFamily="2" charset="2"/>
              <a:buChar char="v"/>
            </a:pPr>
            <a:r>
              <a:rPr lang="en-US" sz="2400" b="1" dirty="0">
                <a:solidFill>
                  <a:srgbClr val="D60093"/>
                </a:solidFill>
              </a:rPr>
              <a:t>PCK Rat PCK/CrljCrl-</a:t>
            </a:r>
            <a:r>
              <a:rPr lang="en-US" sz="2400" b="1" i="1" dirty="0">
                <a:solidFill>
                  <a:srgbClr val="D60093"/>
                </a:solidFill>
              </a:rPr>
              <a:t>Pkhd1</a:t>
            </a:r>
            <a:r>
              <a:rPr lang="en-US" sz="2400" b="1" i="1" baseline="30000" dirty="0">
                <a:solidFill>
                  <a:srgbClr val="D60093"/>
                </a:solidFill>
              </a:rPr>
              <a:t>pck</a:t>
            </a:r>
            <a:r>
              <a:rPr lang="en-US" sz="2400" b="1" dirty="0">
                <a:solidFill>
                  <a:srgbClr val="D60093"/>
                </a:solidFill>
              </a:rPr>
              <a:t>/</a:t>
            </a:r>
            <a:r>
              <a:rPr lang="en-US" sz="2400" b="1" dirty="0" err="1">
                <a:solidFill>
                  <a:srgbClr val="D60093"/>
                </a:solidFill>
              </a:rPr>
              <a:t>Crl</a:t>
            </a:r>
            <a:endParaRPr lang="en-US" sz="2400" b="1" dirty="0">
              <a:solidFill>
                <a:srgbClr val="D60093"/>
              </a:solidFill>
            </a:endParaRPr>
          </a:p>
          <a:p>
            <a:pPr algn="just">
              <a:lnSpc>
                <a:spcPct val="150000"/>
              </a:lnSpc>
            </a:pPr>
            <a:r>
              <a:rPr lang="en-US" sz="2200" b="1" dirty="0">
                <a:latin typeface="Times New Roman" pitchFamily="18" charset="0"/>
                <a:cs typeface="Times New Roman" pitchFamily="18" charset="0"/>
              </a:rPr>
              <a:t>Origin</a:t>
            </a:r>
          </a:p>
          <a:p>
            <a:pPr algn="just">
              <a:lnSpc>
                <a:spcPct val="150000"/>
              </a:lnSpc>
            </a:pPr>
            <a:r>
              <a:rPr lang="en-US" sz="2200" dirty="0">
                <a:latin typeface="Times New Roman" pitchFamily="18" charset="0"/>
                <a:cs typeface="Times New Roman" pitchFamily="18" charset="0"/>
              </a:rPr>
              <a:t>This model of polycystic kidney disease showing both kidney and liver involvement was identified in a colony of CD rats from the Charles River Japan production facility. The identification of the Pkhd1 gene mutation was reported by </a:t>
            </a:r>
            <a:r>
              <a:rPr lang="en-US" sz="2200" dirty="0" err="1">
                <a:latin typeface="Times New Roman" pitchFamily="18" charset="0"/>
                <a:cs typeface="Times New Roman" pitchFamily="18" charset="0"/>
              </a:rPr>
              <a:t>Katsuyama</a:t>
            </a:r>
            <a:r>
              <a:rPr lang="en-US" sz="2200" dirty="0">
                <a:latin typeface="Times New Roman" pitchFamily="18" charset="0"/>
                <a:cs typeface="Times New Roman" pitchFamily="18" charset="0"/>
              </a:rPr>
              <a:t> and associates in 2000. This autosomal recessive Pkhd1 gene mutation is a model of human autosomal-recessive polycystic kidney disease (ARPKD). To Charles River Laboratories in 2006.</a:t>
            </a:r>
          </a:p>
          <a:p>
            <a:pPr algn="just">
              <a:lnSpc>
                <a:spcPct val="150000"/>
              </a:lnSpc>
            </a:pPr>
            <a:r>
              <a:rPr lang="en-US" sz="2200" b="1" dirty="0">
                <a:latin typeface="Times New Roman" pitchFamily="18" charset="0"/>
                <a:cs typeface="Times New Roman" pitchFamily="18" charset="0"/>
              </a:rPr>
              <a:t>Coat </a:t>
            </a:r>
            <a:r>
              <a:rPr lang="en-US" sz="2200" b="1" dirty="0" err="1" smtClean="0">
                <a:latin typeface="Times New Roman" pitchFamily="18" charset="0"/>
                <a:cs typeface="Times New Roman" pitchFamily="18" charset="0"/>
              </a:rPr>
              <a:t>Color:</a:t>
            </a:r>
            <a:r>
              <a:rPr lang="en-US" sz="2200" dirty="0" err="1" smtClean="0">
                <a:latin typeface="Times New Roman" pitchFamily="18" charset="0"/>
                <a:cs typeface="Times New Roman" pitchFamily="18" charset="0"/>
              </a:rPr>
              <a:t>White</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(albino)</a:t>
            </a:r>
          </a:p>
          <a:p>
            <a:pPr algn="just">
              <a:lnSpc>
                <a:spcPct val="150000"/>
              </a:lnSpc>
            </a:pPr>
            <a:r>
              <a:rPr lang="en-US" sz="2200" b="1" dirty="0">
                <a:latin typeface="Times New Roman" pitchFamily="18" charset="0"/>
                <a:cs typeface="Times New Roman" pitchFamily="18" charset="0"/>
              </a:rPr>
              <a:t>Ideal </a:t>
            </a:r>
            <a:r>
              <a:rPr lang="en-US" sz="2200" b="1" dirty="0" err="1" smtClean="0">
                <a:latin typeface="Times New Roman" pitchFamily="18" charset="0"/>
                <a:cs typeface="Times New Roman" pitchFamily="18" charset="0"/>
              </a:rPr>
              <a:t>For:</a:t>
            </a:r>
            <a:r>
              <a:rPr lang="en-US" sz="2200" dirty="0" err="1" smtClean="0">
                <a:latin typeface="Times New Roman" pitchFamily="18" charset="0"/>
                <a:cs typeface="Times New Roman" pitchFamily="18" charset="0"/>
              </a:rPr>
              <a:t>polycystic</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kidney disease, autosomal recessive </a:t>
            </a:r>
            <a:r>
              <a:rPr lang="en-US" sz="2200" dirty="0" smtClean="0">
                <a:latin typeface="Times New Roman" pitchFamily="18" charset="0"/>
                <a:cs typeface="Times New Roman" pitchFamily="18" charset="0"/>
              </a:rPr>
              <a:t>trait</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83677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1676400" y="3505200"/>
            <a:ext cx="2522855" cy="1447800"/>
          </a:xfrm>
          <a:prstGeom prst="rect">
            <a:avLst/>
          </a:prstGeom>
          <a:noFill/>
          <a:ln w="9525">
            <a:noFill/>
            <a:miter lim="800000"/>
            <a:headEnd/>
            <a:tailEnd/>
          </a:ln>
        </p:spPr>
      </p:pic>
      <p:sp>
        <p:nvSpPr>
          <p:cNvPr id="2" name="Rectangle 1"/>
          <p:cNvSpPr/>
          <p:nvPr/>
        </p:nvSpPr>
        <p:spPr>
          <a:xfrm>
            <a:off x="533400" y="152400"/>
            <a:ext cx="7239000" cy="6324808"/>
          </a:xfrm>
          <a:prstGeom prst="rect">
            <a:avLst/>
          </a:prstGeom>
        </p:spPr>
        <p:txBody>
          <a:bodyPr wrap="square">
            <a:spAutoFit/>
          </a:bodyPr>
          <a:lstStyle/>
          <a:p>
            <a:pPr marL="342900" indent="-342900">
              <a:buFont typeface="Wingdings" pitchFamily="2" charset="2"/>
              <a:buChar char="v"/>
            </a:pPr>
            <a:r>
              <a:rPr lang="en-US" sz="2400" b="1" dirty="0">
                <a:solidFill>
                  <a:srgbClr val="D60093"/>
                </a:solidFill>
                <a:latin typeface="Times New Roman" pitchFamily="18" charset="0"/>
                <a:cs typeface="Times New Roman" pitchFamily="18" charset="0"/>
              </a:rPr>
              <a:t>SHR Rat SHR/</a:t>
            </a:r>
            <a:r>
              <a:rPr lang="en-US" sz="2400" b="1" dirty="0" err="1">
                <a:solidFill>
                  <a:srgbClr val="D60093"/>
                </a:solidFill>
                <a:latin typeface="Times New Roman" pitchFamily="18" charset="0"/>
                <a:cs typeface="Times New Roman" pitchFamily="18" charset="0"/>
              </a:rPr>
              <a:t>NCrl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Origin</a:t>
            </a:r>
          </a:p>
          <a:p>
            <a:pPr algn="just">
              <a:lnSpc>
                <a:spcPct val="150000"/>
              </a:lnSpc>
            </a:pPr>
            <a:r>
              <a:rPr lang="en-US" sz="2200" dirty="0">
                <a:latin typeface="Times New Roman" pitchFamily="18" charset="0"/>
                <a:cs typeface="Times New Roman" pitchFamily="18" charset="0"/>
              </a:rPr>
              <a:t>Okamoto, Kyoto School of Medicine, 1963, from outbred </a:t>
            </a:r>
            <a:r>
              <a:rPr lang="en-US" sz="2200" dirty="0" err="1">
                <a:latin typeface="Times New Roman" pitchFamily="18" charset="0"/>
                <a:cs typeface="Times New Roman" pitchFamily="18" charset="0"/>
              </a:rPr>
              <a:t>Wistar</a:t>
            </a:r>
            <a:r>
              <a:rPr lang="en-US" sz="2200" dirty="0">
                <a:latin typeface="Times New Roman" pitchFamily="18" charset="0"/>
                <a:cs typeface="Times New Roman" pitchFamily="18" charset="0"/>
              </a:rPr>
              <a:t> Kyoto male with marked elevation of blood pressure mated to female with slightly elevated blood pressure. Brother x sister mating with continued selection for spontaneous hypertension was then started. To NIH in 1966 from Okamoto at F13. To Charles River from NIH in 1973 at F32</a:t>
            </a:r>
            <a:r>
              <a:rPr lang="en-US" sz="2200" dirty="0" smtClean="0">
                <a:latin typeface="Times New Roman" pitchFamily="18" charset="0"/>
                <a:cs typeface="Times New Roman" pitchFamily="18" charset="0"/>
              </a:rPr>
              <a:t>.. </a:t>
            </a:r>
            <a:endParaRPr lang="en-US" sz="2200" dirty="0">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Coat </a:t>
            </a:r>
            <a:r>
              <a:rPr lang="en-US" sz="2200" b="1" dirty="0" err="1" smtClean="0">
                <a:latin typeface="Times New Roman" pitchFamily="18" charset="0"/>
                <a:cs typeface="Times New Roman" pitchFamily="18" charset="0"/>
              </a:rPr>
              <a:t>Color:</a:t>
            </a:r>
            <a:r>
              <a:rPr lang="en-US" sz="2200" dirty="0" err="1" smtClean="0">
                <a:latin typeface="Times New Roman" pitchFamily="18" charset="0"/>
                <a:cs typeface="Times New Roman" pitchFamily="18" charset="0"/>
              </a:rPr>
              <a:t>White</a:t>
            </a:r>
            <a:r>
              <a:rPr lang="en-US" sz="2200" b="1"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(albino)</a:t>
            </a:r>
          </a:p>
          <a:p>
            <a:pPr algn="just">
              <a:lnSpc>
                <a:spcPct val="150000"/>
              </a:lnSpc>
            </a:pPr>
            <a:r>
              <a:rPr lang="en-US" sz="2200" dirty="0">
                <a:latin typeface="Times New Roman" pitchFamily="18" charset="0"/>
                <a:cs typeface="Times New Roman" pitchFamily="18" charset="0"/>
              </a:rPr>
              <a:t>MHC </a:t>
            </a:r>
            <a:r>
              <a:rPr lang="en-US" sz="2200" dirty="0" smtClean="0">
                <a:latin typeface="Times New Roman" pitchFamily="18" charset="0"/>
                <a:cs typeface="Times New Roman" pitchFamily="18" charset="0"/>
              </a:rPr>
              <a:t>Haplotype:RT1</a:t>
            </a:r>
            <a:r>
              <a:rPr lang="en-US" sz="2200" baseline="30000" dirty="0" smtClean="0">
                <a:latin typeface="Times New Roman" pitchFamily="18" charset="0"/>
                <a:cs typeface="Times New Roman" pitchFamily="18" charset="0"/>
              </a:rPr>
              <a:t>k</a:t>
            </a:r>
            <a:endParaRPr lang="en-US" sz="2200" dirty="0">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Ideal </a:t>
            </a:r>
            <a:r>
              <a:rPr lang="en-US" sz="2200" b="1" dirty="0" err="1" smtClean="0">
                <a:latin typeface="Times New Roman" pitchFamily="18" charset="0"/>
                <a:cs typeface="Times New Roman" pitchFamily="18" charset="0"/>
              </a:rPr>
              <a:t>For:</a:t>
            </a:r>
            <a:r>
              <a:rPr lang="en-US" sz="2200" dirty="0" err="1" smtClean="0">
                <a:latin typeface="Times New Roman" pitchFamily="18" charset="0"/>
                <a:cs typeface="Times New Roman" pitchFamily="18" charset="0"/>
              </a:rPr>
              <a:t>genetic</a:t>
            </a:r>
            <a:r>
              <a:rPr lang="en-US" sz="2200" b="1"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hypertension, hypertensive drug research, ADHD model, safety and efficacy testing</a:t>
            </a:r>
          </a:p>
          <a:p>
            <a:endParaRPr lang="en-US" dirty="0"/>
          </a:p>
        </p:txBody>
      </p:sp>
    </p:spTree>
    <p:extLst>
      <p:ext uri="{BB962C8B-B14F-4D97-AF65-F5344CB8AC3E}">
        <p14:creationId xmlns:p14="http://schemas.microsoft.com/office/powerpoint/2010/main" xmlns="" val="23958842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057400" y="2667000"/>
            <a:ext cx="3970655" cy="2240915"/>
          </a:xfrm>
          <a:prstGeom prst="rect">
            <a:avLst/>
          </a:prstGeom>
          <a:noFill/>
          <a:ln w="9525">
            <a:noFill/>
            <a:miter lim="800000"/>
            <a:headEnd/>
            <a:tailEnd/>
          </a:ln>
        </p:spPr>
      </p:pic>
      <p:sp>
        <p:nvSpPr>
          <p:cNvPr id="2" name="Rectangle 1"/>
          <p:cNvSpPr/>
          <p:nvPr/>
        </p:nvSpPr>
        <p:spPr>
          <a:xfrm>
            <a:off x="372063" y="609600"/>
            <a:ext cx="7086600" cy="6001643"/>
          </a:xfrm>
          <a:prstGeom prst="rect">
            <a:avLst/>
          </a:prstGeom>
        </p:spPr>
        <p:txBody>
          <a:bodyPr wrap="square">
            <a:spAutoFit/>
          </a:bodyPr>
          <a:lstStyle/>
          <a:p>
            <a:pPr marL="342900" indent="-342900">
              <a:buFont typeface="Wingdings" pitchFamily="2" charset="2"/>
              <a:buChar char="v"/>
            </a:pPr>
            <a:r>
              <a:rPr lang="en-US" sz="2400" b="1" dirty="0">
                <a:solidFill>
                  <a:srgbClr val="D60093"/>
                </a:solidFill>
                <a:latin typeface="Times New Roman" pitchFamily="18" charset="0"/>
                <a:cs typeface="Times New Roman" pitchFamily="18" charset="0"/>
              </a:rPr>
              <a:t>SHHF Rat SHHF/</a:t>
            </a:r>
            <a:r>
              <a:rPr lang="en-US" sz="2400" b="1" dirty="0" err="1">
                <a:solidFill>
                  <a:srgbClr val="D60093"/>
                </a:solidFill>
                <a:latin typeface="Times New Roman" pitchFamily="18" charset="0"/>
                <a:cs typeface="Times New Roman" pitchFamily="18" charset="0"/>
              </a:rPr>
              <a:t>MccGmiCrl-</a:t>
            </a:r>
            <a:r>
              <a:rPr lang="en-US" sz="2400" b="1" i="1" dirty="0" err="1">
                <a:solidFill>
                  <a:srgbClr val="D60093"/>
                </a:solidFill>
                <a:latin typeface="Times New Roman" pitchFamily="18" charset="0"/>
                <a:cs typeface="Times New Roman" pitchFamily="18" charset="0"/>
              </a:rPr>
              <a:t>Lepr</a:t>
            </a:r>
            <a:r>
              <a:rPr lang="en-US" sz="2400" b="1" i="1" baseline="30000" dirty="0" err="1">
                <a:solidFill>
                  <a:srgbClr val="D60093"/>
                </a:solidFill>
                <a:latin typeface="Times New Roman" pitchFamily="18" charset="0"/>
                <a:cs typeface="Times New Roman" pitchFamily="18" charset="0"/>
              </a:rPr>
              <a:t>cp</a:t>
            </a:r>
            <a:r>
              <a:rPr lang="en-US" sz="2400" b="1" dirty="0">
                <a:solidFill>
                  <a:srgbClr val="D60093"/>
                </a:solidFill>
                <a:latin typeface="Times New Roman" pitchFamily="18" charset="0"/>
                <a:cs typeface="Times New Roman" pitchFamily="18" charset="0"/>
              </a:rPr>
              <a:t>/</a:t>
            </a:r>
            <a:r>
              <a:rPr lang="en-US" sz="2400" b="1" dirty="0" err="1">
                <a:solidFill>
                  <a:srgbClr val="D60093"/>
                </a:solidFill>
                <a:latin typeface="Times New Roman" pitchFamily="18" charset="0"/>
                <a:cs typeface="Times New Roman" pitchFamily="18" charset="0"/>
              </a:rPr>
              <a:t>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000" b="1" dirty="0">
                <a:latin typeface="Times New Roman" pitchFamily="18" charset="0"/>
                <a:cs typeface="Times New Roman" pitchFamily="18" charset="0"/>
              </a:rPr>
              <a:t>Origin</a:t>
            </a:r>
          </a:p>
          <a:p>
            <a:pPr algn="just">
              <a:lnSpc>
                <a:spcPct val="150000"/>
              </a:lnSpc>
            </a:pPr>
            <a:r>
              <a:rPr lang="en-US" sz="2000" dirty="0">
                <a:latin typeface="Times New Roman" pitchFamily="18" charset="0"/>
                <a:cs typeface="Times New Roman" pitchFamily="18" charset="0"/>
              </a:rPr>
              <a:t>Breeding stock for this colony was transferred to Dr. Sylvia McCune at the University of Chicago Medical School in 1983 from the laboratory of J.E. Miller at G.D. Searle and Company. The animals were developed by backcrossing the SHROB rat to the SHR/N rat. Dr. McCune obtained the colony after the seventh backcross and continued to inbreed past 20 generations to fix the congestive heart failure trait. To Genetic Models, Inc. in 1994. To Charles River in 2001.</a:t>
            </a:r>
          </a:p>
          <a:p>
            <a:pPr algn="just">
              <a:lnSpc>
                <a:spcPct val="150000"/>
              </a:lnSpc>
            </a:pPr>
            <a:r>
              <a:rPr lang="en-US" sz="2000" b="1" dirty="0" smtClean="0">
                <a:latin typeface="Times New Roman" pitchFamily="18" charset="0"/>
                <a:cs typeface="Times New Roman" pitchFamily="18" charset="0"/>
              </a:rPr>
              <a:t>Coat Color: </a:t>
            </a:r>
            <a:r>
              <a:rPr lang="en-US" sz="2000" dirty="0" smtClean="0">
                <a:latin typeface="Times New Roman" pitchFamily="18" charset="0"/>
                <a:cs typeface="Times New Roman" pitchFamily="18" charset="0"/>
              </a:rPr>
              <a:t>White </a:t>
            </a:r>
            <a:r>
              <a:rPr lang="en-US" sz="2000" dirty="0">
                <a:latin typeface="Times New Roman" pitchFamily="18" charset="0"/>
                <a:cs typeface="Times New Roman" pitchFamily="18" charset="0"/>
              </a:rPr>
              <a:t>(albino)</a:t>
            </a:r>
          </a:p>
          <a:p>
            <a:pPr algn="just">
              <a:lnSpc>
                <a:spcPct val="150000"/>
              </a:lnSpc>
            </a:pPr>
            <a:r>
              <a:rPr lang="en-US" sz="2000" b="1" dirty="0">
                <a:latin typeface="Times New Roman" pitchFamily="18" charset="0"/>
                <a:cs typeface="Times New Roman" pitchFamily="18" charset="0"/>
              </a:rPr>
              <a:t>Ideal </a:t>
            </a:r>
            <a:r>
              <a:rPr lang="en-US" sz="2000" b="1" dirty="0" smtClean="0">
                <a:latin typeface="Times New Roman" pitchFamily="18" charset="0"/>
                <a:cs typeface="Times New Roman" pitchFamily="18" charset="0"/>
              </a:rPr>
              <a:t>For: </a:t>
            </a:r>
            <a:r>
              <a:rPr lang="en-US" sz="2000" dirty="0" smtClean="0">
                <a:latin typeface="Times New Roman" pitchFamily="18" charset="0"/>
                <a:cs typeface="Times New Roman" pitchFamily="18" charset="0"/>
              </a:rPr>
              <a:t>heart</a:t>
            </a:r>
            <a:r>
              <a:rPr lang="en-US" sz="2000" b="1"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failure, hypertension, type 2 diabetes, nephropathy, insulin </a:t>
            </a:r>
            <a:r>
              <a:rPr lang="en-US" sz="2000" dirty="0" smtClean="0">
                <a:latin typeface="Times New Roman" pitchFamily="18" charset="0"/>
                <a:cs typeface="Times New Roman" pitchFamily="18" charset="0"/>
              </a:rPr>
              <a:t>resistance</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8293012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286000" y="2667000"/>
            <a:ext cx="3970655" cy="2240915"/>
          </a:xfrm>
          <a:prstGeom prst="rect">
            <a:avLst/>
          </a:prstGeom>
          <a:noFill/>
          <a:ln w="9525">
            <a:noFill/>
            <a:miter lim="800000"/>
            <a:headEnd/>
            <a:tailEnd/>
          </a:ln>
        </p:spPr>
      </p:pic>
      <p:sp>
        <p:nvSpPr>
          <p:cNvPr id="2" name="Rectangle 1"/>
          <p:cNvSpPr/>
          <p:nvPr/>
        </p:nvSpPr>
        <p:spPr>
          <a:xfrm>
            <a:off x="304800" y="152400"/>
            <a:ext cx="7239000" cy="6555641"/>
          </a:xfrm>
          <a:prstGeom prst="rect">
            <a:avLst/>
          </a:prstGeom>
        </p:spPr>
        <p:txBody>
          <a:bodyPr wrap="square">
            <a:spAutoFit/>
          </a:bodyPr>
          <a:lstStyle/>
          <a:p>
            <a:pPr marL="342900" indent="-342900">
              <a:buFont typeface="Wingdings" pitchFamily="2" charset="2"/>
              <a:buChar char="v"/>
            </a:pPr>
            <a:r>
              <a:rPr lang="en-US" sz="2400" b="1" dirty="0">
                <a:solidFill>
                  <a:srgbClr val="D60093"/>
                </a:solidFill>
                <a:latin typeface="Times New Roman" pitchFamily="18" charset="0"/>
                <a:cs typeface="Times New Roman" pitchFamily="18" charset="0"/>
              </a:rPr>
              <a:t>SHROB Rat SHROB/</a:t>
            </a:r>
            <a:r>
              <a:rPr lang="en-US" sz="2400" b="1" dirty="0" err="1">
                <a:solidFill>
                  <a:srgbClr val="D60093"/>
                </a:solidFill>
                <a:latin typeface="Times New Roman" pitchFamily="18" charset="0"/>
                <a:cs typeface="Times New Roman" pitchFamily="18" charset="0"/>
              </a:rPr>
              <a:t>KolGmiCrl-</a:t>
            </a:r>
            <a:r>
              <a:rPr lang="en-US" sz="2400" b="1" i="1" dirty="0" err="1">
                <a:solidFill>
                  <a:srgbClr val="D60093"/>
                </a:solidFill>
                <a:latin typeface="Times New Roman" pitchFamily="18" charset="0"/>
                <a:cs typeface="Times New Roman" pitchFamily="18" charset="0"/>
              </a:rPr>
              <a:t>Lepr</a:t>
            </a:r>
            <a:r>
              <a:rPr lang="en-US" sz="2400" b="1" i="1" baseline="30000" dirty="0" err="1">
                <a:solidFill>
                  <a:srgbClr val="D60093"/>
                </a:solidFill>
                <a:latin typeface="Times New Roman" pitchFamily="18" charset="0"/>
                <a:cs typeface="Times New Roman" pitchFamily="18" charset="0"/>
              </a:rPr>
              <a:t>cp</a:t>
            </a:r>
            <a:r>
              <a:rPr lang="en-US" sz="2400" b="1" dirty="0">
                <a:solidFill>
                  <a:srgbClr val="D60093"/>
                </a:solidFill>
                <a:latin typeface="Times New Roman" pitchFamily="18" charset="0"/>
                <a:cs typeface="Times New Roman" pitchFamily="18" charset="0"/>
              </a:rPr>
              <a:t>/</a:t>
            </a:r>
            <a:r>
              <a:rPr lang="en-US" sz="2400" b="1" dirty="0" err="1">
                <a:solidFill>
                  <a:srgbClr val="D60093"/>
                </a:solidFill>
                <a:latin typeface="Times New Roman" pitchFamily="18" charset="0"/>
                <a:cs typeface="Times New Roman" pitchFamily="18" charset="0"/>
              </a:rPr>
              <a:t>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Origin</a:t>
            </a:r>
          </a:p>
          <a:p>
            <a:pPr algn="just">
              <a:lnSpc>
                <a:spcPct val="150000"/>
              </a:lnSpc>
            </a:pPr>
            <a:r>
              <a:rPr lang="en-US" sz="2200" dirty="0">
                <a:latin typeface="Times New Roman" pitchFamily="18" charset="0"/>
                <a:cs typeface="Times New Roman" pitchFamily="18" charset="0"/>
              </a:rPr>
              <a:t>This mutation occurred in the laboratory of Dr. Simon </a:t>
            </a:r>
            <a:r>
              <a:rPr lang="en-US" sz="2200" dirty="0" err="1">
                <a:latin typeface="Times New Roman" pitchFamily="18" charset="0"/>
                <a:cs typeface="Times New Roman" pitchFamily="18" charset="0"/>
              </a:rPr>
              <a:t>Koletsky</a:t>
            </a:r>
            <a:r>
              <a:rPr lang="en-US" sz="2200" dirty="0">
                <a:latin typeface="Times New Roman" pitchFamily="18" charset="0"/>
                <a:cs typeface="Times New Roman" pitchFamily="18" charset="0"/>
              </a:rPr>
              <a:t> in 1969 at Case Western Reserve University School of Medicine. It was developed from a cross between a hypertensive female rat and a normotensive male Sprague </a:t>
            </a:r>
            <a:r>
              <a:rPr lang="en-US" sz="2200" dirty="0" err="1">
                <a:latin typeface="Times New Roman" pitchFamily="18" charset="0"/>
                <a:cs typeface="Times New Roman" pitchFamily="18" charset="0"/>
              </a:rPr>
              <a:t>Dawley</a:t>
            </a:r>
            <a:r>
              <a:rPr lang="en-US" sz="2200" dirty="0">
                <a:latin typeface="Times New Roman" pitchFamily="18" charset="0"/>
                <a:cs typeface="Times New Roman" pitchFamily="18" charset="0"/>
              </a:rPr>
              <a:t> rat. The colony was maintained as brother x sister </a:t>
            </a:r>
            <a:r>
              <a:rPr lang="en-US" sz="2200" dirty="0" err="1">
                <a:latin typeface="Times New Roman" pitchFamily="18" charset="0"/>
                <a:cs typeface="Times New Roman" pitchFamily="18" charset="0"/>
              </a:rPr>
              <a:t>matings</a:t>
            </a:r>
            <a:r>
              <a:rPr lang="en-US" sz="2200" dirty="0">
                <a:latin typeface="Times New Roman" pitchFamily="18" charset="0"/>
                <a:cs typeface="Times New Roman" pitchFamily="18" charset="0"/>
              </a:rPr>
              <a:t> in a closed colony at Case Western Reserve University School of Medicine since 1971. To Genetic Models, Inc. in 2000. To Charles River in 2001</a:t>
            </a:r>
            <a:r>
              <a:rPr lang="en-US" sz="2200" dirty="0" smtClean="0">
                <a:latin typeface="Times New Roman" pitchFamily="18" charset="0"/>
                <a:cs typeface="Times New Roman" pitchFamily="18" charset="0"/>
              </a:rPr>
              <a:t>.. </a:t>
            </a:r>
            <a:endParaRPr lang="en-US" sz="2200" dirty="0">
              <a:latin typeface="Times New Roman" pitchFamily="18" charset="0"/>
              <a:cs typeface="Times New Roman" pitchFamily="18" charset="0"/>
            </a:endParaRPr>
          </a:p>
          <a:p>
            <a:pPr algn="just">
              <a:lnSpc>
                <a:spcPct val="150000"/>
              </a:lnSpc>
            </a:pPr>
            <a:r>
              <a:rPr lang="en-US" sz="2200" b="1" dirty="0">
                <a:latin typeface="Times New Roman" pitchFamily="18" charset="0"/>
                <a:cs typeface="Times New Roman" pitchFamily="18" charset="0"/>
              </a:rPr>
              <a:t>Coat </a:t>
            </a:r>
            <a:r>
              <a:rPr lang="en-US" sz="2200" b="1" dirty="0" smtClean="0">
                <a:latin typeface="Times New Roman" pitchFamily="18" charset="0"/>
                <a:cs typeface="Times New Roman" pitchFamily="18" charset="0"/>
              </a:rPr>
              <a:t>Color; </a:t>
            </a:r>
            <a:r>
              <a:rPr lang="en-US" sz="2200" dirty="0" smtClean="0">
                <a:latin typeface="Times New Roman" pitchFamily="18" charset="0"/>
                <a:cs typeface="Times New Roman" pitchFamily="18" charset="0"/>
              </a:rPr>
              <a:t>White</a:t>
            </a:r>
            <a:r>
              <a:rPr lang="en-US" sz="2200" b="1"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(albino)</a:t>
            </a:r>
          </a:p>
          <a:p>
            <a:pPr algn="just">
              <a:lnSpc>
                <a:spcPct val="150000"/>
              </a:lnSpc>
            </a:pPr>
            <a:r>
              <a:rPr lang="en-US" sz="2200" b="1" dirty="0">
                <a:latin typeface="Times New Roman" pitchFamily="18" charset="0"/>
                <a:cs typeface="Times New Roman" pitchFamily="18" charset="0"/>
              </a:rPr>
              <a:t>Ideal </a:t>
            </a:r>
            <a:r>
              <a:rPr lang="en-US" sz="2200" b="1" dirty="0" smtClean="0">
                <a:latin typeface="Times New Roman" pitchFamily="18" charset="0"/>
                <a:cs typeface="Times New Roman" pitchFamily="18" charset="0"/>
              </a:rPr>
              <a:t>For </a:t>
            </a:r>
            <a:r>
              <a:rPr lang="en-US" sz="2200" dirty="0" smtClean="0">
                <a:latin typeface="Times New Roman" pitchFamily="18" charset="0"/>
                <a:cs typeface="Times New Roman" pitchFamily="18" charset="0"/>
              </a:rPr>
              <a:t>:hypertension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hyperinsulinemia</a:t>
            </a:r>
            <a:r>
              <a:rPr lang="en-US" sz="2200" dirty="0">
                <a:latin typeface="Times New Roman" pitchFamily="18" charset="0"/>
                <a:cs typeface="Times New Roman" pitchFamily="18" charset="0"/>
              </a:rPr>
              <a:t>, obesity, nephropathy, metabolic syndrome, </a:t>
            </a:r>
            <a:r>
              <a:rPr lang="en-US" sz="2200" dirty="0" smtClean="0">
                <a:latin typeface="Times New Roman" pitchFamily="18" charset="0"/>
                <a:cs typeface="Times New Roman" pitchFamily="18" charset="0"/>
              </a:rPr>
              <a:t>hyperlipidemia</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5157584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133600" y="2819400"/>
            <a:ext cx="3970655" cy="2240915"/>
          </a:xfrm>
          <a:prstGeom prst="rect">
            <a:avLst/>
          </a:prstGeom>
          <a:noFill/>
          <a:ln w="9525">
            <a:noFill/>
            <a:miter lim="800000"/>
            <a:headEnd/>
            <a:tailEnd/>
          </a:ln>
        </p:spPr>
      </p:pic>
      <p:sp>
        <p:nvSpPr>
          <p:cNvPr id="2" name="Rectangle 1"/>
          <p:cNvSpPr/>
          <p:nvPr/>
        </p:nvSpPr>
        <p:spPr>
          <a:xfrm>
            <a:off x="381000" y="914400"/>
            <a:ext cx="7391400" cy="4862870"/>
          </a:xfrm>
          <a:prstGeom prst="rect">
            <a:avLst/>
          </a:prstGeom>
        </p:spPr>
        <p:txBody>
          <a:bodyPr wrap="square">
            <a:spAutoFit/>
          </a:bodyPr>
          <a:lstStyle/>
          <a:p>
            <a:pPr marL="342900" indent="-342900">
              <a:buFont typeface="Wingdings" pitchFamily="2" charset="2"/>
              <a:buChar char="v"/>
            </a:pPr>
            <a:r>
              <a:rPr lang="en-US" sz="2400" b="1" dirty="0">
                <a:solidFill>
                  <a:srgbClr val="D60093"/>
                </a:solidFill>
                <a:latin typeface="Times New Roman" pitchFamily="18" charset="0"/>
                <a:cs typeface="Times New Roman" pitchFamily="18" charset="0"/>
              </a:rPr>
              <a:t>SHRSP Rat SHRSP/A3NCrl</a:t>
            </a:r>
          </a:p>
          <a:p>
            <a:pPr algn="just"/>
            <a:r>
              <a:rPr lang="en-US" sz="2200" b="1" dirty="0">
                <a:latin typeface="Times New Roman" pitchFamily="18" charset="0"/>
                <a:cs typeface="Times New Roman" pitchFamily="18" charset="0"/>
              </a:rPr>
              <a:t>Origin</a:t>
            </a:r>
          </a:p>
          <a:p>
            <a:pPr algn="just">
              <a:lnSpc>
                <a:spcPct val="150000"/>
              </a:lnSpc>
            </a:pPr>
            <a:r>
              <a:rPr lang="en-US" sz="2200" dirty="0">
                <a:latin typeface="Times New Roman" pitchFamily="18" charset="0"/>
                <a:cs typeface="Times New Roman" pitchFamily="18" charset="0"/>
              </a:rPr>
              <a:t>The Spontaneously Hypertensive Stroke Prone Rat (SHRSP)was isolated from </a:t>
            </a:r>
            <a:r>
              <a:rPr lang="en-US" sz="2200" dirty="0" err="1">
                <a:latin typeface="Times New Roman" pitchFamily="18" charset="0"/>
                <a:cs typeface="Times New Roman" pitchFamily="18" charset="0"/>
              </a:rPr>
              <a:t>Wistar</a:t>
            </a:r>
            <a:r>
              <a:rPr lang="en-US" sz="2200" dirty="0">
                <a:latin typeface="Times New Roman" pitchFamily="18" charset="0"/>
                <a:cs typeface="Times New Roman" pitchFamily="18" charset="0"/>
              </a:rPr>
              <a:t>-Kyoto rats by Okamoto and Aoki in 1963. The A3 </a:t>
            </a:r>
            <a:r>
              <a:rPr lang="en-US" sz="2200" dirty="0" err="1">
                <a:latin typeface="Times New Roman" pitchFamily="18" charset="0"/>
                <a:cs typeface="Times New Roman" pitchFamily="18" charset="0"/>
              </a:rPr>
              <a:t>subline</a:t>
            </a:r>
            <a:r>
              <a:rPr lang="en-US" sz="2200" dirty="0">
                <a:latin typeface="Times New Roman" pitchFamily="18" charset="0"/>
                <a:cs typeface="Times New Roman" pitchFamily="18" charset="0"/>
              </a:rPr>
              <a:t> was transferred to the National Institutes of Health in 1975 from </a:t>
            </a:r>
            <a:r>
              <a:rPr lang="en-US" sz="2200" dirty="0" err="1">
                <a:latin typeface="Times New Roman" pitchFamily="18" charset="0"/>
                <a:cs typeface="Times New Roman" pitchFamily="18" charset="0"/>
              </a:rPr>
              <a:t>Yamori</a:t>
            </a:r>
            <a:r>
              <a:rPr lang="en-US" sz="2200" dirty="0">
                <a:latin typeface="Times New Roman" pitchFamily="18" charset="0"/>
                <a:cs typeface="Times New Roman" pitchFamily="18" charset="0"/>
              </a:rPr>
              <a:t> at generation F36. To Charles River in 2002.</a:t>
            </a:r>
          </a:p>
          <a:p>
            <a:pPr algn="just">
              <a:lnSpc>
                <a:spcPct val="150000"/>
              </a:lnSpc>
            </a:pPr>
            <a:r>
              <a:rPr lang="en-US" sz="2200" b="1" dirty="0">
                <a:latin typeface="Times New Roman" pitchFamily="18" charset="0"/>
                <a:cs typeface="Times New Roman" pitchFamily="18" charset="0"/>
              </a:rPr>
              <a:t>Coat </a:t>
            </a:r>
            <a:r>
              <a:rPr lang="en-US" sz="2200" b="1" dirty="0" err="1" smtClean="0">
                <a:latin typeface="Times New Roman" pitchFamily="18" charset="0"/>
                <a:cs typeface="Times New Roman" pitchFamily="18" charset="0"/>
              </a:rPr>
              <a:t>Color:</a:t>
            </a:r>
            <a:r>
              <a:rPr lang="en-US" sz="2200" dirty="0" err="1" smtClean="0">
                <a:latin typeface="Times New Roman" pitchFamily="18" charset="0"/>
                <a:cs typeface="Times New Roman" pitchFamily="18" charset="0"/>
              </a:rPr>
              <a:t>White</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(albino)</a:t>
            </a:r>
          </a:p>
          <a:p>
            <a:pPr algn="just">
              <a:lnSpc>
                <a:spcPct val="150000"/>
              </a:lnSpc>
            </a:pPr>
            <a:r>
              <a:rPr lang="en-US" sz="2200" b="1" dirty="0">
                <a:latin typeface="Times New Roman" pitchFamily="18" charset="0"/>
                <a:cs typeface="Times New Roman" pitchFamily="18" charset="0"/>
              </a:rPr>
              <a:t>Ideal </a:t>
            </a:r>
            <a:r>
              <a:rPr lang="en-US" sz="2200" b="1" dirty="0" err="1" smtClean="0">
                <a:latin typeface="Times New Roman" pitchFamily="18" charset="0"/>
                <a:cs typeface="Times New Roman" pitchFamily="18" charset="0"/>
              </a:rPr>
              <a:t>For:</a:t>
            </a:r>
            <a:r>
              <a:rPr lang="en-US" sz="2200" dirty="0" err="1" smtClean="0">
                <a:latin typeface="Times New Roman" pitchFamily="18" charset="0"/>
                <a:cs typeface="Times New Roman" pitchFamily="18" charset="0"/>
              </a:rPr>
              <a:t>stroke</a:t>
            </a:r>
            <a:r>
              <a:rPr lang="en-US" sz="2200" dirty="0">
                <a:latin typeface="Times New Roman" pitchFamily="18" charset="0"/>
                <a:cs typeface="Times New Roman" pitchFamily="18" charset="0"/>
              </a:rPr>
              <a:t>, ADHD model, nephropathy, hypertension, </a:t>
            </a:r>
            <a:r>
              <a:rPr lang="en-US" sz="2200" dirty="0" smtClean="0">
                <a:latin typeface="Times New Roman" pitchFamily="18" charset="0"/>
                <a:cs typeface="Times New Roman" pitchFamily="18" charset="0"/>
              </a:rPr>
              <a:t>osteoporosis</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9889656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star"/>
          <p:cNvPicPr/>
          <p:nvPr/>
        </p:nvPicPr>
        <p:blipFill>
          <a:blip r:embed="rId2"/>
          <a:srcRect/>
          <a:stretch>
            <a:fillRect/>
          </a:stretch>
        </p:blipFill>
        <p:spPr bwMode="auto">
          <a:xfrm>
            <a:off x="2209800" y="2057400"/>
            <a:ext cx="3056255" cy="2971800"/>
          </a:xfrm>
          <a:prstGeom prst="rect">
            <a:avLst/>
          </a:prstGeom>
          <a:noFill/>
          <a:ln w="9525">
            <a:noFill/>
            <a:miter lim="800000"/>
            <a:headEnd/>
            <a:tailEnd/>
          </a:ln>
        </p:spPr>
      </p:pic>
      <p:sp>
        <p:nvSpPr>
          <p:cNvPr id="2" name="Rectangle 1"/>
          <p:cNvSpPr/>
          <p:nvPr/>
        </p:nvSpPr>
        <p:spPr>
          <a:xfrm>
            <a:off x="457200" y="381000"/>
            <a:ext cx="6858000" cy="5447645"/>
          </a:xfrm>
          <a:prstGeom prst="rect">
            <a:avLst/>
          </a:prstGeom>
        </p:spPr>
        <p:txBody>
          <a:bodyPr wrap="square">
            <a:spAutoFit/>
          </a:bodyPr>
          <a:lstStyle/>
          <a:p>
            <a:pPr marL="342900" indent="-342900">
              <a:buFont typeface="Wingdings" pitchFamily="2" charset="2"/>
              <a:buChar char="v"/>
            </a:pPr>
            <a:r>
              <a:rPr lang="en-US" sz="2400" b="1" dirty="0">
                <a:solidFill>
                  <a:srgbClr val="D60093"/>
                </a:solidFill>
                <a:latin typeface="Times New Roman" pitchFamily="18" charset="0"/>
                <a:cs typeface="Times New Roman" pitchFamily="18" charset="0"/>
              </a:rPr>
              <a:t>WAG Rat WAG/</a:t>
            </a:r>
            <a:r>
              <a:rPr lang="en-US" sz="2400" b="1" dirty="0" err="1">
                <a:solidFill>
                  <a:srgbClr val="D60093"/>
                </a:solidFill>
                <a:latin typeface="Times New Roman" pitchFamily="18" charset="0"/>
                <a:cs typeface="Times New Roman" pitchFamily="18" charset="0"/>
              </a:rPr>
              <a:t>RijCrl</a:t>
            </a:r>
            <a:endParaRPr lang="en-US" sz="2400" b="1" dirty="0">
              <a:solidFill>
                <a:srgbClr val="D60093"/>
              </a:solidFill>
              <a:latin typeface="Times New Roman" pitchFamily="18" charset="0"/>
              <a:cs typeface="Times New Roman" pitchFamily="18" charset="0"/>
            </a:endParaRPr>
          </a:p>
          <a:p>
            <a:pPr algn="just">
              <a:lnSpc>
                <a:spcPct val="150000"/>
              </a:lnSpc>
            </a:pPr>
            <a:r>
              <a:rPr lang="en-US" sz="2400" b="1" dirty="0">
                <a:latin typeface="Times New Roman" pitchFamily="18" charset="0"/>
                <a:cs typeface="Times New Roman" pitchFamily="18" charset="0"/>
              </a:rPr>
              <a:t>Origin</a:t>
            </a:r>
          </a:p>
          <a:p>
            <a:pPr algn="just">
              <a:lnSpc>
                <a:spcPct val="150000"/>
              </a:lnSpc>
            </a:pPr>
            <a:r>
              <a:rPr lang="en-US" sz="2400" dirty="0">
                <a:latin typeface="Times New Roman" pitchFamily="18" charset="0"/>
                <a:cs typeface="Times New Roman" pitchFamily="18" charset="0"/>
              </a:rPr>
              <a:t>A.L. Bacharach, </a:t>
            </a:r>
            <a:r>
              <a:rPr lang="en-US" sz="2400" dirty="0" err="1">
                <a:latin typeface="Times New Roman" pitchFamily="18" charset="0"/>
                <a:cs typeface="Times New Roman" pitchFamily="18" charset="0"/>
              </a:rPr>
              <a:t>Glaxo</a:t>
            </a:r>
            <a:r>
              <a:rPr lang="en-US" sz="2400" dirty="0">
                <a:latin typeface="Times New Roman" pitchFamily="18" charset="0"/>
                <a:cs typeface="Times New Roman" pitchFamily="18" charset="0"/>
              </a:rPr>
              <a:t> Labs., U.K., 1924, from a </a:t>
            </a:r>
            <a:r>
              <a:rPr lang="en-US" sz="2400" dirty="0" err="1">
                <a:latin typeface="Times New Roman" pitchFamily="18" charset="0"/>
                <a:cs typeface="Times New Roman" pitchFamily="18" charset="0"/>
              </a:rPr>
              <a:t>Wistar</a:t>
            </a:r>
            <a:r>
              <a:rPr lang="en-US" sz="2400" dirty="0">
                <a:latin typeface="Times New Roman" pitchFamily="18" charset="0"/>
                <a:cs typeface="Times New Roman" pitchFamily="18" charset="0"/>
              </a:rPr>
              <a:t> stock. To Harrington in 1964 at F83. To MBL-TNO in 1953, after that to REP Institutes TNO, Rijswijk. To Charles River Germany from REP Institutes TNO in 1993.</a:t>
            </a:r>
          </a:p>
          <a:p>
            <a:pPr algn="just">
              <a:lnSpc>
                <a:spcPct val="150000"/>
              </a:lnSpc>
            </a:pPr>
            <a:r>
              <a:rPr lang="en-US" sz="2400" b="1" dirty="0">
                <a:latin typeface="Times New Roman" pitchFamily="18" charset="0"/>
                <a:cs typeface="Times New Roman" pitchFamily="18" charset="0"/>
              </a:rPr>
              <a:t>Coat </a:t>
            </a:r>
            <a:r>
              <a:rPr lang="en-US" sz="2400" b="1" dirty="0" err="1" smtClean="0">
                <a:latin typeface="Times New Roman" pitchFamily="18" charset="0"/>
                <a:cs typeface="Times New Roman" pitchFamily="18" charset="0"/>
              </a:rPr>
              <a:t>Color;</a:t>
            </a:r>
            <a:r>
              <a:rPr lang="en-US" sz="2400" dirty="0" err="1" smtClean="0">
                <a:latin typeface="Times New Roman" pitchFamily="18" charset="0"/>
                <a:cs typeface="Times New Roman" pitchFamily="18" charset="0"/>
              </a:rPr>
              <a:t>White</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(albino)</a:t>
            </a:r>
          </a:p>
          <a:p>
            <a:pPr algn="just">
              <a:lnSpc>
                <a:spcPct val="150000"/>
              </a:lnSpc>
            </a:pPr>
            <a:r>
              <a:rPr lang="en-US" sz="2400" b="1" dirty="0">
                <a:latin typeface="Times New Roman" pitchFamily="18" charset="0"/>
                <a:cs typeface="Times New Roman" pitchFamily="18" charset="0"/>
              </a:rPr>
              <a:t>Ideal </a:t>
            </a:r>
            <a:r>
              <a:rPr lang="en-US" sz="2400" b="1" dirty="0" err="1" smtClean="0">
                <a:latin typeface="Times New Roman" pitchFamily="18" charset="0"/>
                <a:cs typeface="Times New Roman" pitchFamily="18" charset="0"/>
              </a:rPr>
              <a:t>For:</a:t>
            </a:r>
            <a:r>
              <a:rPr lang="en-US" sz="2400" dirty="0" err="1" smtClean="0">
                <a:latin typeface="Times New Roman" pitchFamily="18" charset="0"/>
                <a:cs typeface="Times New Roman" pitchFamily="18" charset="0"/>
              </a:rPr>
              <a:t>general</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multipurpose model, epilepsy, behavior, </a:t>
            </a:r>
            <a:r>
              <a:rPr lang="en-US" sz="2400" dirty="0" smtClean="0">
                <a:latin typeface="Times New Roman" pitchFamily="18" charset="0"/>
                <a:cs typeface="Times New Roman" pitchFamily="18" charset="0"/>
              </a:rPr>
              <a:t>immunology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134150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0"/>
            <a:ext cx="6934200" cy="461665"/>
          </a:xfrm>
          <a:prstGeom prst="rect">
            <a:avLst/>
          </a:prstGeom>
          <a:noFill/>
        </p:spPr>
        <p:txBody>
          <a:bodyPr wrap="square" rtlCol="0">
            <a:spAutoFit/>
          </a:bodyPr>
          <a:lstStyle/>
          <a:p>
            <a:r>
              <a:rPr lang="en-US" sz="2400" b="1" dirty="0" smtClean="0"/>
              <a:t>Biology</a:t>
            </a:r>
          </a:p>
        </p:txBody>
      </p:sp>
      <p:sp>
        <p:nvSpPr>
          <p:cNvPr id="3" name="TextBox 2"/>
          <p:cNvSpPr txBox="1"/>
          <p:nvPr/>
        </p:nvSpPr>
        <p:spPr>
          <a:xfrm>
            <a:off x="914400" y="0"/>
            <a:ext cx="7010400" cy="7017306"/>
          </a:xfrm>
          <a:prstGeom prst="rect">
            <a:avLst/>
          </a:prstGeom>
          <a:noFill/>
        </p:spPr>
        <p:txBody>
          <a:bodyPr wrap="square" rtlCol="0">
            <a:spAutoFit/>
          </a:bodyPr>
          <a:lstStyle/>
          <a:p>
            <a:pPr>
              <a:buFont typeface="Wingdings" pitchFamily="2" charset="2"/>
              <a:buChar char="Ø"/>
            </a:pPr>
            <a:r>
              <a:rPr lang="en-US" sz="2400" dirty="0" smtClean="0"/>
              <a:t> Os penis like other rodents</a:t>
            </a:r>
          </a:p>
          <a:p>
            <a:endParaRPr lang="en-US" sz="2400" dirty="0" smtClean="0"/>
          </a:p>
          <a:p>
            <a:pPr>
              <a:buFont typeface="Wingdings" pitchFamily="2" charset="2"/>
              <a:buChar char="Ø"/>
            </a:pPr>
            <a:r>
              <a:rPr lang="en-US" sz="2400" dirty="0" smtClean="0"/>
              <a:t>  1/1 Incisors + 3/3 Molars</a:t>
            </a:r>
          </a:p>
          <a:p>
            <a:endParaRPr lang="en-US" sz="2400" dirty="0" smtClean="0"/>
          </a:p>
          <a:p>
            <a:pPr>
              <a:buFont typeface="Wingdings" pitchFamily="2" charset="2"/>
              <a:buChar char="Ø"/>
            </a:pPr>
            <a:r>
              <a:rPr lang="en-US" sz="2400" dirty="0" smtClean="0"/>
              <a:t> Gnawing apparatus: remarkable</a:t>
            </a:r>
          </a:p>
          <a:p>
            <a:r>
              <a:rPr lang="en-US" sz="2400" dirty="0"/>
              <a:t> </a:t>
            </a:r>
            <a:r>
              <a:rPr lang="en-US" sz="2400" dirty="0" smtClean="0"/>
              <a:t>                              </a:t>
            </a:r>
            <a:r>
              <a:rPr lang="en-US" sz="2400" dirty="0" err="1" smtClean="0"/>
              <a:t>contionously</a:t>
            </a:r>
            <a:r>
              <a:rPr lang="en-US" sz="2400" dirty="0" smtClean="0"/>
              <a:t> erupting</a:t>
            </a:r>
          </a:p>
          <a:p>
            <a:r>
              <a:rPr lang="en-US" sz="2400" dirty="0"/>
              <a:t> </a:t>
            </a:r>
            <a:r>
              <a:rPr lang="en-US" sz="2400" dirty="0" smtClean="0"/>
              <a:t>                              chisel like incisor</a:t>
            </a:r>
          </a:p>
          <a:p>
            <a:r>
              <a:rPr lang="en-US" sz="2400" dirty="0"/>
              <a:t> </a:t>
            </a:r>
            <a:r>
              <a:rPr lang="en-US" sz="2400" dirty="0" smtClean="0"/>
              <a:t>                              long </a:t>
            </a:r>
            <a:r>
              <a:rPr lang="en-US" sz="2400" dirty="0" err="1" smtClean="0"/>
              <a:t>diastema</a:t>
            </a:r>
            <a:endParaRPr lang="en-US" sz="2400" dirty="0" smtClean="0"/>
          </a:p>
          <a:p>
            <a:r>
              <a:rPr lang="en-US" sz="2400" dirty="0"/>
              <a:t> </a:t>
            </a:r>
            <a:r>
              <a:rPr lang="en-US" sz="2400" dirty="0" smtClean="0"/>
              <a:t>                              loose cheek skin</a:t>
            </a:r>
          </a:p>
          <a:p>
            <a:endParaRPr lang="en-US" sz="2400" dirty="0"/>
          </a:p>
          <a:p>
            <a:pPr>
              <a:buFont typeface="Wingdings" pitchFamily="2" charset="2"/>
              <a:buChar char="Ø"/>
            </a:pPr>
            <a:r>
              <a:rPr lang="en-US" sz="2400" dirty="0" smtClean="0"/>
              <a:t>Like other rodents (young) </a:t>
            </a:r>
          </a:p>
          <a:p>
            <a:endParaRPr lang="en-US" sz="2400" dirty="0"/>
          </a:p>
          <a:p>
            <a:r>
              <a:rPr lang="en-US" sz="2400" dirty="0" smtClean="0"/>
              <a:t>    Masses of brown fat cervical </a:t>
            </a:r>
            <a:r>
              <a:rPr lang="en-US" sz="2400" dirty="0" err="1" smtClean="0"/>
              <a:t>ocations+between</a:t>
            </a:r>
            <a:r>
              <a:rPr lang="en-US" sz="2400" dirty="0" smtClean="0"/>
              <a:t> scapulae</a:t>
            </a:r>
          </a:p>
          <a:p>
            <a:endParaRPr lang="en-US" sz="2400" dirty="0"/>
          </a:p>
          <a:p>
            <a:pPr>
              <a:buFont typeface="Wingdings" pitchFamily="2" charset="2"/>
              <a:buChar char="Ø"/>
            </a:pPr>
            <a:r>
              <a:rPr lang="en-US" sz="2400" dirty="0" smtClean="0"/>
              <a:t>Albino rats: poor eyesight</a:t>
            </a:r>
          </a:p>
          <a:p>
            <a:endParaRPr lang="en-US" sz="2400" dirty="0"/>
          </a:p>
          <a:p>
            <a:pPr>
              <a:buFont typeface="Wingdings" pitchFamily="2" charset="2"/>
              <a:buChar char="Ø"/>
            </a:pPr>
            <a:r>
              <a:rPr lang="en-US" sz="2400" dirty="0" err="1" smtClean="0"/>
              <a:t>Harderian</a:t>
            </a:r>
            <a:r>
              <a:rPr lang="en-US" sz="2400" dirty="0" smtClean="0"/>
              <a:t> gland (</a:t>
            </a:r>
            <a:r>
              <a:rPr lang="en-US" sz="2400" dirty="0" err="1" smtClean="0"/>
              <a:t>pigmental</a:t>
            </a:r>
            <a:r>
              <a:rPr lang="en-US" sz="2400" dirty="0" smtClean="0"/>
              <a:t> </a:t>
            </a:r>
            <a:r>
              <a:rPr lang="en-US" sz="2400" dirty="0" err="1" smtClean="0"/>
              <a:t>lacrimal</a:t>
            </a:r>
            <a:r>
              <a:rPr lang="en-US" sz="2400" dirty="0" smtClean="0"/>
              <a:t> gland)</a:t>
            </a:r>
          </a:p>
          <a:p>
            <a:r>
              <a:rPr lang="en-US" dirty="0"/>
              <a:t> </a:t>
            </a:r>
            <a:r>
              <a:rPr lang="en-US" dirty="0" smtClean="0"/>
              <a:t>               </a:t>
            </a:r>
            <a:endParaRPr lang="en-US" dirty="0"/>
          </a:p>
        </p:txBody>
      </p:sp>
      <p:sp>
        <p:nvSpPr>
          <p:cNvPr id="4" name="Down Arrow 3"/>
          <p:cNvSpPr/>
          <p:nvPr/>
        </p:nvSpPr>
        <p:spPr>
          <a:xfrm>
            <a:off x="2743200" y="4114800"/>
            <a:ext cx="3048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G:\Rattus norvegicus\RatsWeigh1.jpg"/>
          <p:cNvPicPr>
            <a:picLocks noChangeAspect="1" noChangeArrowheads="1"/>
          </p:cNvPicPr>
          <p:nvPr/>
        </p:nvPicPr>
        <p:blipFill>
          <a:blip r:embed="rId2"/>
          <a:srcRect/>
          <a:stretch>
            <a:fillRect/>
          </a:stretch>
        </p:blipFill>
        <p:spPr bwMode="auto">
          <a:xfrm>
            <a:off x="6019800" y="152400"/>
            <a:ext cx="1666875" cy="1666875"/>
          </a:xfrm>
          <a:prstGeom prst="rect">
            <a:avLst/>
          </a:prstGeom>
          <a:noFill/>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533400" y="389899"/>
            <a:ext cx="7343292"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en-US" sz="3200" b="1" i="0" u="none" strike="noStrike" cap="none" normalizeH="0" baseline="0" dirty="0" err="1" smtClean="0">
                <a:ln>
                  <a:noFill/>
                </a:ln>
                <a:solidFill>
                  <a:srgbClr val="D60093"/>
                </a:solidFill>
                <a:effectLst/>
                <a:latin typeface="Swiss 721 W01 Light"/>
                <a:ea typeface="Calibri" pitchFamily="34" charset="0"/>
                <a:cs typeface="Arial" pitchFamily="34" charset="0"/>
              </a:rPr>
              <a:t>Wistar</a:t>
            </a:r>
            <a:r>
              <a:rPr kumimoji="0" lang="en-US" sz="3200" b="1" i="0" u="none" strike="noStrike" cap="none" normalizeH="0" baseline="0" dirty="0" smtClean="0">
                <a:ln>
                  <a:noFill/>
                </a:ln>
                <a:solidFill>
                  <a:srgbClr val="D60093"/>
                </a:solidFill>
                <a:effectLst/>
                <a:latin typeface="Swiss 721 W01 Light"/>
                <a:ea typeface="Calibri" pitchFamily="34" charset="0"/>
                <a:cs typeface="Arial" pitchFamily="34" charset="0"/>
              </a:rPr>
              <a:t> Kyoto (WKY) Rat WKY/</a:t>
            </a:r>
            <a:r>
              <a:rPr kumimoji="0" lang="en-US" sz="3200" b="1" i="0" u="none" strike="noStrike" cap="none" normalizeH="0" baseline="0" dirty="0" err="1" smtClean="0">
                <a:ln>
                  <a:noFill/>
                </a:ln>
                <a:solidFill>
                  <a:srgbClr val="D60093"/>
                </a:solidFill>
                <a:effectLst/>
                <a:latin typeface="Swiss 721 W01 Light"/>
                <a:ea typeface="Calibri" pitchFamily="34" charset="0"/>
                <a:cs typeface="Arial" pitchFamily="34" charset="0"/>
              </a:rPr>
              <a:t>NCrl</a:t>
            </a:r>
            <a:endParaRPr kumimoji="0" lang="en-US" sz="2000" b="1" i="0" u="none" strike="noStrike" cap="none" normalizeH="0" baseline="0" dirty="0" smtClean="0">
              <a:ln>
                <a:noFill/>
              </a:ln>
              <a:solidFill>
                <a:srgbClr val="D60093"/>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9" name="Picture 1" descr="Description: Wista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362200" y="2895600"/>
            <a:ext cx="3971925" cy="2238375"/>
          </a:xfrm>
          <a:prstGeom prst="rect">
            <a:avLst/>
          </a:prstGeom>
          <a:noFill/>
          <a:extLst>
            <a:ext uri="{909E8E84-426E-40DD-AFC4-6F175D3DCCD1}">
              <a14:hiddenFill xmlns:a14="http://schemas.microsoft.com/office/drawing/2010/main" xmlns="">
                <a:solidFill>
                  <a:srgbClr val="FFFFFF"/>
                </a:solidFill>
              </a14:hiddenFill>
            </a:ext>
          </a:extLst>
        </p:spPr>
      </p:pic>
      <p:sp>
        <p:nvSpPr>
          <p:cNvPr id="3" name="Rectangle 3"/>
          <p:cNvSpPr>
            <a:spLocks noChangeArrowheads="1"/>
          </p:cNvSpPr>
          <p:nvPr/>
        </p:nvSpPr>
        <p:spPr bwMode="auto">
          <a:xfrm>
            <a:off x="0" y="1101068"/>
            <a:ext cx="7924800" cy="44558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tab pos="457200" algn="l"/>
              </a:tabLst>
            </a:pPr>
            <a:r>
              <a:rPr kumimoji="0" lang="en-US" sz="2400" b="1" i="0" u="none" strike="noStrike" cap="none" normalizeH="0" baseline="0" dirty="0" smtClean="0">
                <a:ln>
                  <a:noFill/>
                </a:ln>
                <a:effectLst/>
                <a:latin typeface="Swiss 721 W01 Heavy"/>
                <a:ea typeface="Times New Roman" pitchFamily="18" charset="0"/>
                <a:cs typeface="Times New Roman" pitchFamily="18" charset="0"/>
              </a:rPr>
              <a:t>Origin</a:t>
            </a:r>
            <a:endParaRPr kumimoji="0" lang="en-US" sz="2400" b="1"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tab pos="457200" algn="l"/>
              </a:tabLst>
            </a:pPr>
            <a:r>
              <a:rPr kumimoji="0" lang="en-US" sz="2400" i="0" u="none" strike="noStrike" cap="none" normalizeH="0" baseline="0" dirty="0" smtClean="0">
                <a:ln>
                  <a:noFill/>
                </a:ln>
                <a:effectLst/>
                <a:latin typeface="Swiss 721 W01 Light"/>
                <a:ea typeface="Times New Roman" pitchFamily="18" charset="0"/>
                <a:cs typeface="Times New Roman" pitchFamily="18" charset="0"/>
              </a:rPr>
              <a:t>Outbred </a:t>
            </a:r>
            <a:r>
              <a:rPr kumimoji="0" lang="en-US" sz="2400" i="0" u="none" strike="noStrike" cap="none" normalizeH="0" baseline="0" dirty="0" err="1" smtClean="0">
                <a:ln>
                  <a:noFill/>
                </a:ln>
                <a:effectLst/>
                <a:latin typeface="Swiss 721 W01 Light"/>
                <a:ea typeface="Times New Roman" pitchFamily="18" charset="0"/>
                <a:cs typeface="Times New Roman" pitchFamily="18" charset="0"/>
              </a:rPr>
              <a:t>Wistar</a:t>
            </a:r>
            <a:r>
              <a:rPr kumimoji="0" lang="en-US" sz="2400" i="0" u="none" strike="noStrike" cap="none" normalizeH="0" baseline="0" dirty="0" smtClean="0">
                <a:ln>
                  <a:noFill/>
                </a:ln>
                <a:effectLst/>
                <a:latin typeface="Swiss 721 W01 Light"/>
                <a:ea typeface="Times New Roman" pitchFamily="18" charset="0"/>
                <a:cs typeface="Times New Roman" pitchFamily="18" charset="0"/>
              </a:rPr>
              <a:t> stock from Kyoto School of Medicine to NIH 1971. This is the same stock from which the SHR/N strain was developed. To Charles River in 1974 from NIH at F11.</a:t>
            </a:r>
            <a:endParaRPr kumimoji="0" lang="en-US" sz="240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tab pos="457200" algn="l"/>
              </a:tabLst>
            </a:pPr>
            <a:r>
              <a:rPr kumimoji="0" lang="en-US" sz="2400" b="1" i="0" u="none" strike="noStrike" cap="none" normalizeH="0" baseline="0" dirty="0" smtClean="0">
                <a:ln>
                  <a:noFill/>
                </a:ln>
                <a:effectLst/>
                <a:latin typeface="Swiss 721 W01 Heavy"/>
                <a:ea typeface="Times New Roman" pitchFamily="18" charset="0"/>
                <a:cs typeface="Times New Roman" pitchFamily="18" charset="0"/>
              </a:rPr>
              <a:t>Coat </a:t>
            </a:r>
            <a:r>
              <a:rPr kumimoji="0" lang="en-US" sz="2400" b="1" i="0" u="none" strike="noStrike" cap="none" normalizeH="0" baseline="0" dirty="0" err="1" smtClean="0">
                <a:ln>
                  <a:noFill/>
                </a:ln>
                <a:effectLst/>
                <a:latin typeface="Swiss 721 W01 Heavy"/>
                <a:ea typeface="Times New Roman" pitchFamily="18" charset="0"/>
                <a:cs typeface="Times New Roman" pitchFamily="18" charset="0"/>
              </a:rPr>
              <a:t>Color:</a:t>
            </a:r>
            <a:r>
              <a:rPr kumimoji="0" lang="en-US" sz="2400" i="0" u="none" strike="noStrike" cap="none" normalizeH="0" baseline="0" dirty="0" err="1" smtClean="0">
                <a:ln>
                  <a:noFill/>
                </a:ln>
                <a:effectLst/>
                <a:latin typeface="Swiss 721 W01 Light"/>
                <a:ea typeface="Times New Roman" pitchFamily="18" charset="0"/>
                <a:cs typeface="Times New Roman" pitchFamily="18" charset="0"/>
              </a:rPr>
              <a:t>White</a:t>
            </a:r>
            <a:r>
              <a:rPr kumimoji="0" lang="en-US" sz="2400" b="1" i="0" u="none" strike="noStrike" cap="none" normalizeH="0" baseline="0" dirty="0" smtClean="0">
                <a:ln>
                  <a:noFill/>
                </a:ln>
                <a:effectLst/>
                <a:latin typeface="Swiss 721 W01 Light"/>
                <a:ea typeface="Times New Roman" pitchFamily="18" charset="0"/>
                <a:cs typeface="Times New Roman" pitchFamily="18" charset="0"/>
              </a:rPr>
              <a:t> </a:t>
            </a:r>
            <a:r>
              <a:rPr kumimoji="0" lang="en-US" sz="2400" i="0" u="none" strike="noStrike" cap="none" normalizeH="0" baseline="0" dirty="0" smtClean="0">
                <a:ln>
                  <a:noFill/>
                </a:ln>
                <a:effectLst/>
                <a:latin typeface="Swiss 721 W01 Light"/>
                <a:ea typeface="Times New Roman" pitchFamily="18" charset="0"/>
                <a:cs typeface="Times New Roman" pitchFamily="18" charset="0"/>
              </a:rPr>
              <a:t>(albino)</a:t>
            </a:r>
            <a:endParaRPr kumimoji="0" lang="en-US" sz="240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tab pos="457200" algn="l"/>
              </a:tabLst>
            </a:pPr>
            <a:r>
              <a:rPr kumimoji="0" lang="en-US" sz="2400" b="1" i="0" u="none" strike="noStrike" cap="none" normalizeH="0" baseline="0" dirty="0" smtClean="0">
                <a:ln>
                  <a:noFill/>
                </a:ln>
                <a:effectLst/>
                <a:latin typeface="Swiss 721 W01 Heavy"/>
                <a:ea typeface="Times New Roman" pitchFamily="18" charset="0"/>
                <a:cs typeface="Times New Roman" pitchFamily="18" charset="0"/>
              </a:rPr>
              <a:t>MHC Haplotype:</a:t>
            </a:r>
            <a:r>
              <a:rPr kumimoji="0" lang="en-US" sz="2400" i="0" u="none" strike="noStrike" cap="none" normalizeH="0" baseline="0" dirty="0" smtClean="0">
                <a:ln>
                  <a:noFill/>
                </a:ln>
                <a:effectLst/>
                <a:latin typeface="Swiss 721 W01 Light"/>
                <a:ea typeface="Times New Roman" pitchFamily="18" charset="0"/>
                <a:cs typeface="Times New Roman" pitchFamily="18" charset="0"/>
              </a:rPr>
              <a:t>RT1</a:t>
            </a:r>
            <a:r>
              <a:rPr kumimoji="0" lang="en-US" sz="2400" i="0" u="none" strike="noStrike" cap="none" normalizeH="0" baseline="30000" dirty="0" smtClean="0">
                <a:ln>
                  <a:noFill/>
                </a:ln>
                <a:effectLst/>
                <a:latin typeface="Swiss 721 W01 Light"/>
                <a:ea typeface="Times New Roman" pitchFamily="18" charset="0"/>
                <a:cs typeface="Times New Roman" pitchFamily="18" charset="0"/>
              </a:rPr>
              <a:t>I</a:t>
            </a:r>
            <a:endParaRPr kumimoji="0" lang="en-US" sz="240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tab pos="457200" algn="l"/>
              </a:tabLst>
            </a:pPr>
            <a:r>
              <a:rPr kumimoji="0" lang="en-US" sz="2400" b="1" i="0" u="none" strike="noStrike" cap="none" normalizeH="0" baseline="0" dirty="0" smtClean="0">
                <a:ln>
                  <a:noFill/>
                </a:ln>
                <a:effectLst/>
                <a:latin typeface="Swiss 721 W01 Heavy"/>
                <a:ea typeface="Times New Roman" pitchFamily="18" charset="0"/>
                <a:cs typeface="Times New Roman" pitchFamily="18" charset="0"/>
              </a:rPr>
              <a:t>Ideal </a:t>
            </a:r>
            <a:r>
              <a:rPr kumimoji="0" lang="en-US" sz="2400" b="1" i="0" u="none" strike="noStrike" cap="none" normalizeH="0" baseline="0" dirty="0" err="1" smtClean="0">
                <a:ln>
                  <a:noFill/>
                </a:ln>
                <a:effectLst/>
                <a:latin typeface="Swiss 721 W01 Heavy"/>
                <a:ea typeface="Times New Roman" pitchFamily="18" charset="0"/>
                <a:cs typeface="Times New Roman" pitchFamily="18" charset="0"/>
              </a:rPr>
              <a:t>For:</a:t>
            </a:r>
            <a:r>
              <a:rPr kumimoji="0" lang="en-US" sz="2400" i="0" u="none" strike="noStrike" cap="none" normalizeH="0" baseline="0" dirty="0" err="1" smtClean="0">
                <a:ln>
                  <a:noFill/>
                </a:ln>
                <a:effectLst/>
                <a:latin typeface="Swiss 721 W01 Light"/>
                <a:ea typeface="Times New Roman" pitchFamily="18" charset="0"/>
                <a:cs typeface="Times New Roman" pitchFamily="18" charset="0"/>
              </a:rPr>
              <a:t>control</a:t>
            </a:r>
            <a:r>
              <a:rPr kumimoji="0" lang="en-US" sz="2400" b="1" i="0" u="none" strike="noStrike" cap="none" normalizeH="0" baseline="0" dirty="0" smtClean="0">
                <a:ln>
                  <a:noFill/>
                </a:ln>
                <a:effectLst/>
                <a:latin typeface="Swiss 721 W01 Light"/>
                <a:ea typeface="Times New Roman" pitchFamily="18" charset="0"/>
                <a:cs typeface="Times New Roman" pitchFamily="18" charset="0"/>
              </a:rPr>
              <a:t> </a:t>
            </a:r>
            <a:r>
              <a:rPr kumimoji="0" lang="en-US" sz="2400" i="0" u="none" strike="noStrike" cap="none" normalizeH="0" baseline="0" dirty="0" smtClean="0">
                <a:ln>
                  <a:noFill/>
                </a:ln>
                <a:effectLst/>
                <a:latin typeface="Swiss 721 W01 Light"/>
                <a:ea typeface="Times New Roman" pitchFamily="18" charset="0"/>
                <a:cs typeface="Times New Roman" pitchFamily="18" charset="0"/>
              </a:rPr>
              <a:t>for the </a:t>
            </a:r>
            <a:r>
              <a:rPr lang="en-US" sz="2400" dirty="0" smtClean="0">
                <a:latin typeface="Swiss 721 W01 Light"/>
                <a:ea typeface="Times New Roman" pitchFamily="18" charset="0"/>
                <a:cs typeface="Times New Roman" pitchFamily="18" charset="0"/>
              </a:rPr>
              <a:t>SHR rat</a:t>
            </a:r>
            <a:r>
              <a:rPr kumimoji="0" lang="en-US" sz="2400" i="0" u="none" strike="noStrike" cap="none" normalizeH="0" baseline="0" dirty="0" smtClean="0">
                <a:ln>
                  <a:noFill/>
                </a:ln>
                <a:effectLst/>
                <a:latin typeface="Swiss 721 W01 Light"/>
                <a:ea typeface="Times New Roman" pitchFamily="18" charset="0"/>
                <a:cs typeface="Times New Roman" pitchFamily="18" charset="0"/>
              </a:rPr>
              <a:t>, ADHD model</a:t>
            </a:r>
            <a:endParaRPr kumimoji="0" lang="en-US" sz="2400" i="0" u="none" strike="noStrike" cap="none" normalizeH="0" baseline="0" dirty="0" smtClean="0">
              <a:ln>
                <a:noFill/>
              </a:ln>
              <a:effectLst/>
              <a:latin typeface="Arial" pitchFamily="34" charset="0"/>
              <a:cs typeface="Arial" pitchFamily="34" charset="0"/>
            </a:endParaRPr>
          </a:p>
        </p:txBody>
      </p:sp>
    </p:spTree>
    <p:extLst>
      <p:ext uri="{BB962C8B-B14F-4D97-AF65-F5344CB8AC3E}">
        <p14:creationId xmlns:p14="http://schemas.microsoft.com/office/powerpoint/2010/main" xmlns="" val="62022539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G:\Rattus norvegicus\cutest_rat_youve_ever_seen_640_29.jpg"/>
          <p:cNvPicPr>
            <a:picLocks noChangeAspect="1" noChangeArrowheads="1"/>
          </p:cNvPicPr>
          <p:nvPr/>
        </p:nvPicPr>
        <p:blipFill>
          <a:blip r:embed="rId2"/>
          <a:srcRect/>
          <a:stretch>
            <a:fillRect/>
          </a:stretch>
        </p:blipFill>
        <p:spPr bwMode="auto">
          <a:xfrm>
            <a:off x="762000" y="914400"/>
            <a:ext cx="5852160" cy="388620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3" name="TextBox 2"/>
          <p:cNvSpPr txBox="1"/>
          <p:nvPr/>
        </p:nvSpPr>
        <p:spPr>
          <a:xfrm>
            <a:off x="2971800" y="5181600"/>
            <a:ext cx="5791200" cy="646331"/>
          </a:xfrm>
          <a:prstGeom prst="rect">
            <a:avLst/>
          </a:prstGeom>
          <a:noFill/>
          <a:scene3d>
            <a:camera prst="isometricOffAxis1Right"/>
            <a:lightRig rig="threePt" dir="t"/>
          </a:scene3d>
        </p:spPr>
        <p:txBody>
          <a:bodyPr wrap="square" rtlCol="0">
            <a:spAutoFit/>
          </a:bodyPr>
          <a:lstStyle/>
          <a:p>
            <a:r>
              <a:rPr lang="en-US" sz="3600" b="1" dirty="0" smtClean="0">
                <a:solidFill>
                  <a:schemeClr val="tx2">
                    <a:lumMod val="75000"/>
                  </a:schemeClr>
                </a:solidFill>
                <a:latin typeface="Times New Roman" pitchFamily="18" charset="0"/>
                <a:cs typeface="Times New Roman" pitchFamily="18" charset="0"/>
              </a:rPr>
              <a:t>Thanks</a:t>
            </a:r>
            <a:endParaRPr lang="en-US" sz="3600" b="1" dirty="0">
              <a:solidFill>
                <a:schemeClr val="tx2">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04800"/>
            <a:ext cx="7391400" cy="6924973"/>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Growing pattern</a:t>
            </a:r>
          </a:p>
          <a:p>
            <a:endParaRPr lang="en-US" sz="2400" dirty="0">
              <a:latin typeface="Times New Roman" pitchFamily="18" charset="0"/>
              <a:cs typeface="Times New Roman" pitchFamily="18" charset="0"/>
            </a:endParaRPr>
          </a:p>
          <a:p>
            <a:pPr>
              <a:lnSpc>
                <a:spcPct val="150000"/>
              </a:lnSpc>
              <a:buFont typeface="Wingdings" pitchFamily="2" charset="2"/>
              <a:buChar char="q"/>
            </a:pPr>
            <a:r>
              <a:rPr lang="en-US" sz="2400" dirty="0" smtClean="0">
                <a:latin typeface="Times New Roman" pitchFamily="18" charset="0"/>
                <a:cs typeface="Times New Roman" pitchFamily="18" charset="0"/>
              </a:rPr>
              <a:t> Newborn: 5 </a:t>
            </a:r>
            <a:r>
              <a:rPr lang="en-US" sz="2400" dirty="0" err="1" smtClean="0">
                <a:latin typeface="Times New Roman" pitchFamily="18" charset="0"/>
                <a:cs typeface="Times New Roman" pitchFamily="18" charset="0"/>
              </a:rPr>
              <a:t>gr</a:t>
            </a:r>
            <a:endParaRPr lang="en-US" sz="2400" dirty="0" smtClean="0">
              <a:latin typeface="Times New Roman" pitchFamily="18" charset="0"/>
              <a:cs typeface="Times New Roman" pitchFamily="18" charset="0"/>
            </a:endParaRPr>
          </a:p>
          <a:p>
            <a:pPr>
              <a:lnSpc>
                <a:spcPct val="150000"/>
              </a:lnSpc>
            </a:pPr>
            <a:endParaRPr lang="en-US" sz="2400" dirty="0">
              <a:latin typeface="Times New Roman" pitchFamily="18" charset="0"/>
              <a:cs typeface="Times New Roman" pitchFamily="18" charset="0"/>
            </a:endParaRPr>
          </a:p>
          <a:p>
            <a:pPr>
              <a:lnSpc>
                <a:spcPct val="150000"/>
              </a:lnSpc>
              <a:buFont typeface="Wingdings" pitchFamily="2" charset="2"/>
              <a:buChar char="q"/>
            </a:pPr>
            <a:r>
              <a:rPr lang="en-US" sz="2400" dirty="0" smtClean="0">
                <a:latin typeface="Times New Roman" pitchFamily="18" charset="0"/>
                <a:cs typeface="Times New Roman" pitchFamily="18" charset="0"/>
              </a:rPr>
              <a:t> Adult male: 450-520 g (prolonged period of growth- second year)</a:t>
            </a:r>
          </a:p>
          <a:p>
            <a:pPr>
              <a:lnSpc>
                <a:spcPct val="150000"/>
              </a:lnSpc>
              <a:buFont typeface="Wingdings" pitchFamily="2" charset="2"/>
              <a:buChar char="q"/>
            </a:pPr>
            <a:r>
              <a:rPr lang="en-US" sz="2400" dirty="0" smtClean="0">
                <a:latin typeface="Times New Roman" pitchFamily="18" charset="0"/>
                <a:cs typeface="Times New Roman" pitchFamily="18" charset="0"/>
              </a:rPr>
              <a:t> Adult female: 250-300 g (first several months of life)</a:t>
            </a:r>
          </a:p>
          <a:p>
            <a:pPr>
              <a:lnSpc>
                <a:spcPct val="150000"/>
              </a:lnSpc>
            </a:pPr>
            <a:endParaRPr lang="en-US" sz="2400" dirty="0">
              <a:latin typeface="Times New Roman" pitchFamily="18" charset="0"/>
              <a:cs typeface="Times New Roman" pitchFamily="18" charset="0"/>
            </a:endParaRPr>
          </a:p>
          <a:p>
            <a:pPr>
              <a:lnSpc>
                <a:spcPct val="150000"/>
              </a:lnSpc>
              <a:buFont typeface="Wingdings" pitchFamily="2" charset="2"/>
              <a:buChar char="q"/>
            </a:pPr>
            <a:r>
              <a:rPr lang="en-US" sz="2400" dirty="0" smtClean="0">
                <a:latin typeface="Times New Roman" pitchFamily="18" charset="0"/>
                <a:cs typeface="Times New Roman" pitchFamily="18" charset="0"/>
              </a:rPr>
              <a:t> Food consumption: 5-10 g/100g/day</a:t>
            </a:r>
          </a:p>
          <a:p>
            <a:pPr>
              <a:lnSpc>
                <a:spcPct val="150000"/>
              </a:lnSpc>
              <a:buFont typeface="Wingdings" pitchFamily="2" charset="2"/>
              <a:buChar char="q"/>
            </a:pPr>
            <a:r>
              <a:rPr lang="en-US" sz="2400" dirty="0" smtClean="0">
                <a:latin typeface="Times New Roman" pitchFamily="18" charset="0"/>
                <a:cs typeface="Times New Roman" pitchFamily="18" charset="0"/>
              </a:rPr>
              <a:t> Water consumption: 10-12 g/100g/day</a:t>
            </a:r>
          </a:p>
          <a:p>
            <a:endParaRPr lang="en-US" dirty="0"/>
          </a:p>
          <a:p>
            <a:endParaRPr lang="en-US" dirty="0"/>
          </a:p>
          <a:p>
            <a:endParaRPr lang="en-US" dirty="0" smtClean="0"/>
          </a:p>
          <a:p>
            <a:endParaRPr lang="en-US" dirty="0"/>
          </a:p>
          <a:p>
            <a:endParaRPr lang="en-US" dirty="0" smtClean="0"/>
          </a:p>
          <a:p>
            <a:r>
              <a:rPr lang="en-US" dirty="0"/>
              <a:t> </a:t>
            </a:r>
          </a:p>
        </p:txBody>
      </p:sp>
      <p:pic>
        <p:nvPicPr>
          <p:cNvPr id="2050" name="Picture 2" descr="G:\Rattus norvegicus\RatsWeigh1.jpg"/>
          <p:cNvPicPr>
            <a:picLocks noChangeAspect="1" noChangeArrowheads="1"/>
          </p:cNvPicPr>
          <p:nvPr/>
        </p:nvPicPr>
        <p:blipFill>
          <a:blip r:embed="rId2"/>
          <a:srcRect/>
          <a:stretch>
            <a:fillRect/>
          </a:stretch>
        </p:blipFill>
        <p:spPr bwMode="auto">
          <a:xfrm>
            <a:off x="6248400" y="152400"/>
            <a:ext cx="1666875" cy="166687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62200" y="0"/>
            <a:ext cx="7772400" cy="707886"/>
          </a:xfrm>
          <a:prstGeom prst="rect">
            <a:avLst/>
          </a:prstGeom>
          <a:noFill/>
        </p:spPr>
        <p:txBody>
          <a:bodyPr wrap="square" rtlCol="0">
            <a:spAutoFit/>
          </a:bodyPr>
          <a:lstStyle/>
          <a:p>
            <a:pPr algn="ctr"/>
            <a:r>
              <a:rPr lang="en-US" sz="2000" b="1" dirty="0" smtClean="0"/>
              <a:t>Physiological Values</a:t>
            </a:r>
          </a:p>
          <a:p>
            <a:pPr algn="ctr"/>
            <a:endParaRPr lang="en-US" sz="2000" b="1" dirty="0"/>
          </a:p>
        </p:txBody>
      </p:sp>
      <p:graphicFrame>
        <p:nvGraphicFramePr>
          <p:cNvPr id="5" name="Table 4"/>
          <p:cNvGraphicFramePr>
            <a:graphicFrameLocks noGrp="1"/>
          </p:cNvGraphicFramePr>
          <p:nvPr/>
        </p:nvGraphicFramePr>
        <p:xfrm>
          <a:off x="838200" y="553720"/>
          <a:ext cx="6096000" cy="630428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Adult</a:t>
                      </a:r>
                      <a:r>
                        <a:rPr lang="en-US" baseline="0" dirty="0" smtClean="0"/>
                        <a:t> body </a:t>
                      </a:r>
                      <a:r>
                        <a:rPr lang="en-US" baseline="0" dirty="0" err="1" smtClean="0"/>
                        <a:t>wieght</a:t>
                      </a:r>
                      <a:r>
                        <a:rPr lang="en-US" baseline="0" dirty="0" smtClean="0"/>
                        <a:t>: male</a:t>
                      </a:r>
                      <a:endParaRPr lang="en-US" dirty="0"/>
                    </a:p>
                  </a:txBody>
                  <a:tcPr/>
                </a:tc>
                <a:tc>
                  <a:txBody>
                    <a:bodyPr/>
                    <a:lstStyle/>
                    <a:p>
                      <a:r>
                        <a:rPr lang="en-US" dirty="0" smtClean="0"/>
                        <a:t>     450-520 g</a:t>
                      </a:r>
                      <a:endParaRPr lang="en-US" dirty="0"/>
                    </a:p>
                  </a:txBody>
                  <a:tcPr/>
                </a:tc>
              </a:tr>
              <a:tr h="370840">
                <a:tc>
                  <a:txBody>
                    <a:bodyPr/>
                    <a:lstStyle/>
                    <a:p>
                      <a:r>
                        <a:rPr lang="en-US" dirty="0" smtClean="0"/>
                        <a:t>Adult body </a:t>
                      </a:r>
                      <a:r>
                        <a:rPr lang="en-US" dirty="0" err="1" smtClean="0"/>
                        <a:t>wieght</a:t>
                      </a:r>
                      <a:r>
                        <a:rPr lang="en-US" dirty="0" smtClean="0"/>
                        <a:t>: female</a:t>
                      </a:r>
                      <a:endParaRPr lang="en-US" dirty="0"/>
                    </a:p>
                  </a:txBody>
                  <a:tcPr/>
                </a:tc>
                <a:tc>
                  <a:txBody>
                    <a:bodyPr/>
                    <a:lstStyle/>
                    <a:p>
                      <a:r>
                        <a:rPr lang="en-US" dirty="0" smtClean="0"/>
                        <a:t>            250-300 g</a:t>
                      </a:r>
                      <a:endParaRPr lang="en-US" dirty="0"/>
                    </a:p>
                  </a:txBody>
                  <a:tcPr/>
                </a:tc>
              </a:tr>
              <a:tr h="370840">
                <a:tc>
                  <a:txBody>
                    <a:bodyPr/>
                    <a:lstStyle/>
                    <a:p>
                      <a:r>
                        <a:rPr lang="en-US" dirty="0" smtClean="0"/>
                        <a:t>Birth </a:t>
                      </a:r>
                      <a:r>
                        <a:rPr lang="en-US" dirty="0" err="1" smtClean="0"/>
                        <a:t>wieght</a:t>
                      </a:r>
                      <a:endParaRPr lang="en-US" dirty="0"/>
                    </a:p>
                  </a:txBody>
                  <a:tcPr/>
                </a:tc>
                <a:tc>
                  <a:txBody>
                    <a:bodyPr/>
                    <a:lstStyle/>
                    <a:p>
                      <a:r>
                        <a:rPr lang="en-US" dirty="0" smtClean="0"/>
                        <a:t>             5-6</a:t>
                      </a:r>
                      <a:r>
                        <a:rPr lang="en-US" baseline="0" dirty="0" smtClean="0"/>
                        <a:t> g</a:t>
                      </a:r>
                      <a:endParaRPr lang="en-US" dirty="0"/>
                    </a:p>
                  </a:txBody>
                  <a:tcPr/>
                </a:tc>
              </a:tr>
              <a:tr h="370840">
                <a:tc>
                  <a:txBody>
                    <a:bodyPr/>
                    <a:lstStyle/>
                    <a:p>
                      <a:r>
                        <a:rPr lang="en-US" dirty="0" smtClean="0"/>
                        <a:t>Body temperature</a:t>
                      </a:r>
                      <a:endParaRPr lang="en-US" dirty="0"/>
                    </a:p>
                  </a:txBody>
                  <a:tcPr/>
                </a:tc>
                <a:tc>
                  <a:txBody>
                    <a:bodyPr/>
                    <a:lstStyle/>
                    <a:p>
                      <a:r>
                        <a:rPr lang="en-US" dirty="0" smtClean="0"/>
                        <a:t>           35.9-37.5</a:t>
                      </a:r>
                      <a:r>
                        <a:rPr lang="en-US" baseline="0" dirty="0" smtClean="0"/>
                        <a:t> </a:t>
                      </a:r>
                      <a:endParaRPr lang="en-US" dirty="0"/>
                    </a:p>
                  </a:txBody>
                  <a:tcPr/>
                </a:tc>
              </a:tr>
              <a:tr h="370840">
                <a:tc>
                  <a:txBody>
                    <a:bodyPr/>
                    <a:lstStyle/>
                    <a:p>
                      <a:r>
                        <a:rPr lang="en-US" dirty="0" smtClean="0"/>
                        <a:t>Diploid number</a:t>
                      </a:r>
                      <a:endParaRPr lang="en-US" dirty="0"/>
                    </a:p>
                  </a:txBody>
                  <a:tcPr/>
                </a:tc>
                <a:tc>
                  <a:txBody>
                    <a:bodyPr/>
                    <a:lstStyle/>
                    <a:p>
                      <a:r>
                        <a:rPr lang="en-US" dirty="0" smtClean="0"/>
                        <a:t>                 42</a:t>
                      </a:r>
                      <a:endParaRPr lang="en-US" dirty="0"/>
                    </a:p>
                  </a:txBody>
                  <a:tcPr/>
                </a:tc>
              </a:tr>
              <a:tr h="370840">
                <a:tc>
                  <a:txBody>
                    <a:bodyPr/>
                    <a:lstStyle/>
                    <a:p>
                      <a:r>
                        <a:rPr lang="en-US" dirty="0" smtClean="0"/>
                        <a:t>Life span</a:t>
                      </a:r>
                      <a:endParaRPr lang="en-US" dirty="0"/>
                    </a:p>
                  </a:txBody>
                  <a:tcPr/>
                </a:tc>
                <a:tc>
                  <a:txBody>
                    <a:bodyPr/>
                    <a:lstStyle/>
                    <a:p>
                      <a:r>
                        <a:rPr lang="en-US" dirty="0" smtClean="0"/>
                        <a:t>            2.5-3.5 y</a:t>
                      </a:r>
                      <a:endParaRPr lang="en-US" dirty="0"/>
                    </a:p>
                  </a:txBody>
                  <a:tcPr/>
                </a:tc>
              </a:tr>
              <a:tr h="370840">
                <a:tc>
                  <a:txBody>
                    <a:bodyPr/>
                    <a:lstStyle/>
                    <a:p>
                      <a:r>
                        <a:rPr lang="en-US" dirty="0" smtClean="0"/>
                        <a:t>Food consumption</a:t>
                      </a:r>
                      <a:endParaRPr lang="en-US" dirty="0"/>
                    </a:p>
                  </a:txBody>
                  <a:tcPr/>
                </a:tc>
                <a:tc>
                  <a:txBody>
                    <a:bodyPr/>
                    <a:lstStyle/>
                    <a:p>
                      <a:r>
                        <a:rPr lang="en-US" dirty="0" smtClean="0"/>
                        <a:t>          10g/100g/day</a:t>
                      </a:r>
                      <a:endParaRPr lang="en-US" dirty="0"/>
                    </a:p>
                  </a:txBody>
                  <a:tcPr/>
                </a:tc>
              </a:tr>
              <a:tr h="370840">
                <a:tc>
                  <a:txBody>
                    <a:bodyPr/>
                    <a:lstStyle/>
                    <a:p>
                      <a:r>
                        <a:rPr lang="en-US" dirty="0" smtClean="0"/>
                        <a:t>Water consumption</a:t>
                      </a:r>
                      <a:endParaRPr lang="en-US" dirty="0"/>
                    </a:p>
                  </a:txBody>
                  <a:tcPr/>
                </a:tc>
                <a:tc>
                  <a:txBody>
                    <a:bodyPr/>
                    <a:lstStyle/>
                    <a:p>
                      <a:r>
                        <a:rPr lang="en-US" dirty="0" smtClean="0"/>
                        <a:t>        10-12 ml/100g/day</a:t>
                      </a:r>
                      <a:endParaRPr lang="en-US" dirty="0"/>
                    </a:p>
                  </a:txBody>
                  <a:tcPr/>
                </a:tc>
              </a:tr>
              <a:tr h="370840">
                <a:tc>
                  <a:txBody>
                    <a:bodyPr/>
                    <a:lstStyle/>
                    <a:p>
                      <a:r>
                        <a:rPr lang="en-US" dirty="0" smtClean="0"/>
                        <a:t>Breeding onset: male</a:t>
                      </a:r>
                      <a:endParaRPr lang="en-US" dirty="0"/>
                    </a:p>
                  </a:txBody>
                  <a:tcPr/>
                </a:tc>
                <a:tc>
                  <a:txBody>
                    <a:bodyPr/>
                    <a:lstStyle/>
                    <a:p>
                      <a:r>
                        <a:rPr lang="en-US" dirty="0" smtClean="0"/>
                        <a:t>         65-110 days</a:t>
                      </a:r>
                      <a:endParaRPr lang="en-US" dirty="0"/>
                    </a:p>
                  </a:txBody>
                  <a:tcPr/>
                </a:tc>
              </a:tr>
              <a:tr h="370840">
                <a:tc>
                  <a:txBody>
                    <a:bodyPr/>
                    <a:lstStyle/>
                    <a:p>
                      <a:r>
                        <a:rPr lang="en-US" dirty="0" smtClean="0"/>
                        <a:t>Breeding onset:</a:t>
                      </a:r>
                      <a:r>
                        <a:rPr lang="en-US" baseline="0" dirty="0" smtClean="0"/>
                        <a:t> female</a:t>
                      </a:r>
                      <a:endParaRPr lang="en-US" dirty="0"/>
                    </a:p>
                  </a:txBody>
                  <a:tcPr/>
                </a:tc>
                <a:tc>
                  <a:txBody>
                    <a:bodyPr/>
                    <a:lstStyle/>
                    <a:p>
                      <a:r>
                        <a:rPr lang="en-US" dirty="0" smtClean="0"/>
                        <a:t>         65-110 days</a:t>
                      </a:r>
                      <a:endParaRPr lang="en-US" dirty="0"/>
                    </a:p>
                  </a:txBody>
                  <a:tcPr/>
                </a:tc>
              </a:tr>
              <a:tr h="370840">
                <a:tc>
                  <a:txBody>
                    <a:bodyPr/>
                    <a:lstStyle/>
                    <a:p>
                      <a:r>
                        <a:rPr lang="en-US" dirty="0" smtClean="0"/>
                        <a:t>Cycle</a:t>
                      </a:r>
                      <a:r>
                        <a:rPr lang="en-US" baseline="0" dirty="0" smtClean="0"/>
                        <a:t> </a:t>
                      </a:r>
                      <a:r>
                        <a:rPr lang="en-US" baseline="0" dirty="0" err="1" smtClean="0"/>
                        <a:t>lenght</a:t>
                      </a:r>
                      <a:endParaRPr lang="en-US" dirty="0"/>
                    </a:p>
                  </a:txBody>
                  <a:tcPr/>
                </a:tc>
                <a:tc>
                  <a:txBody>
                    <a:bodyPr/>
                    <a:lstStyle/>
                    <a:p>
                      <a:r>
                        <a:rPr lang="en-US" dirty="0" smtClean="0"/>
                        <a:t>           4-5 day</a:t>
                      </a:r>
                      <a:endParaRPr lang="en-US" dirty="0"/>
                    </a:p>
                  </a:txBody>
                  <a:tcPr/>
                </a:tc>
              </a:tr>
              <a:tr h="370840">
                <a:tc>
                  <a:txBody>
                    <a:bodyPr/>
                    <a:lstStyle/>
                    <a:p>
                      <a:r>
                        <a:rPr lang="en-US" dirty="0" smtClean="0"/>
                        <a:t>Gestation period</a:t>
                      </a:r>
                      <a:endParaRPr lang="en-US" dirty="0"/>
                    </a:p>
                  </a:txBody>
                  <a:tcPr/>
                </a:tc>
                <a:tc>
                  <a:txBody>
                    <a:bodyPr/>
                    <a:lstStyle/>
                    <a:p>
                      <a:r>
                        <a:rPr lang="en-US" dirty="0" smtClean="0"/>
                        <a:t>       21-23 days</a:t>
                      </a:r>
                      <a:endParaRPr lang="en-US" dirty="0"/>
                    </a:p>
                  </a:txBody>
                  <a:tcPr/>
                </a:tc>
              </a:tr>
              <a:tr h="370840">
                <a:tc>
                  <a:txBody>
                    <a:bodyPr/>
                    <a:lstStyle/>
                    <a:p>
                      <a:r>
                        <a:rPr lang="en-US" dirty="0" err="1" smtClean="0"/>
                        <a:t>Postpartume</a:t>
                      </a:r>
                      <a:r>
                        <a:rPr lang="en-US" baseline="0" dirty="0" smtClean="0"/>
                        <a:t> estrus</a:t>
                      </a:r>
                      <a:endParaRPr lang="en-US" dirty="0"/>
                    </a:p>
                  </a:txBody>
                  <a:tcPr/>
                </a:tc>
                <a:tc>
                  <a:txBody>
                    <a:bodyPr/>
                    <a:lstStyle/>
                    <a:p>
                      <a:r>
                        <a:rPr lang="en-US" dirty="0" smtClean="0"/>
                        <a:t>          fertile</a:t>
                      </a:r>
                      <a:endParaRPr lang="en-US" dirty="0"/>
                    </a:p>
                  </a:txBody>
                  <a:tcPr/>
                </a:tc>
              </a:tr>
              <a:tr h="370840">
                <a:tc>
                  <a:txBody>
                    <a:bodyPr/>
                    <a:lstStyle/>
                    <a:p>
                      <a:r>
                        <a:rPr lang="en-US" dirty="0" smtClean="0"/>
                        <a:t>Litter size</a:t>
                      </a:r>
                      <a:endParaRPr lang="en-US" dirty="0"/>
                    </a:p>
                  </a:txBody>
                  <a:tcPr/>
                </a:tc>
                <a:tc>
                  <a:txBody>
                    <a:bodyPr/>
                    <a:lstStyle/>
                    <a:p>
                      <a:r>
                        <a:rPr lang="en-US" dirty="0" smtClean="0"/>
                        <a:t>            6-12 </a:t>
                      </a:r>
                      <a:endParaRPr lang="en-US" dirty="0"/>
                    </a:p>
                  </a:txBody>
                  <a:tcPr/>
                </a:tc>
              </a:tr>
              <a:tr h="370840">
                <a:tc>
                  <a:txBody>
                    <a:bodyPr/>
                    <a:lstStyle/>
                    <a:p>
                      <a:r>
                        <a:rPr lang="en-US" dirty="0" smtClean="0"/>
                        <a:t>Weaning age</a:t>
                      </a:r>
                      <a:endParaRPr lang="en-US" dirty="0"/>
                    </a:p>
                  </a:txBody>
                  <a:tcPr/>
                </a:tc>
                <a:tc>
                  <a:txBody>
                    <a:bodyPr/>
                    <a:lstStyle/>
                    <a:p>
                      <a:r>
                        <a:rPr lang="en-US" dirty="0" smtClean="0"/>
                        <a:t>          12 days</a:t>
                      </a:r>
                      <a:endParaRPr lang="en-US" dirty="0"/>
                    </a:p>
                  </a:txBody>
                  <a:tcPr/>
                </a:tc>
              </a:tr>
              <a:tr h="370840">
                <a:tc>
                  <a:txBody>
                    <a:bodyPr/>
                    <a:lstStyle/>
                    <a:p>
                      <a:r>
                        <a:rPr lang="en-US" dirty="0" smtClean="0"/>
                        <a:t>Breeding duration</a:t>
                      </a:r>
                      <a:endParaRPr lang="en-US" dirty="0"/>
                    </a:p>
                  </a:txBody>
                  <a:tcPr/>
                </a:tc>
                <a:tc>
                  <a:txBody>
                    <a:bodyPr/>
                    <a:lstStyle/>
                    <a:p>
                      <a:r>
                        <a:rPr lang="en-US" dirty="0" smtClean="0"/>
                        <a:t>         350-440 days</a:t>
                      </a:r>
                      <a:endParaRPr lang="en-US" dirty="0"/>
                    </a:p>
                  </a:txBody>
                  <a:tcPr/>
                </a:tc>
              </a:tr>
              <a:tr h="370840">
                <a:tc>
                  <a:txBody>
                    <a:bodyPr/>
                    <a:lstStyle/>
                    <a:p>
                      <a:r>
                        <a:rPr lang="en-US" dirty="0" smtClean="0"/>
                        <a:t>Young production</a:t>
                      </a:r>
                      <a:endParaRPr lang="en-US" dirty="0"/>
                    </a:p>
                  </a:txBody>
                  <a:tcPr/>
                </a:tc>
                <a:tc>
                  <a:txBody>
                    <a:bodyPr/>
                    <a:lstStyle/>
                    <a:p>
                      <a:r>
                        <a:rPr lang="en-US" dirty="0" smtClean="0"/>
                        <a:t>         4-5 /mo</a:t>
                      </a:r>
                      <a:endParaRPr lang="en-US"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0"/>
            <a:ext cx="7772400" cy="707886"/>
          </a:xfrm>
          <a:prstGeom prst="rect">
            <a:avLst/>
          </a:prstGeom>
          <a:noFill/>
        </p:spPr>
        <p:txBody>
          <a:bodyPr wrap="square" rtlCol="0">
            <a:spAutoFit/>
          </a:bodyPr>
          <a:lstStyle/>
          <a:p>
            <a:pPr algn="ctr"/>
            <a:r>
              <a:rPr lang="en-US" sz="2000" b="1" dirty="0" smtClean="0"/>
              <a:t>Physiological Values  </a:t>
            </a:r>
            <a:r>
              <a:rPr lang="en-US" sz="2000" b="1" dirty="0" err="1" smtClean="0"/>
              <a:t>Contine</a:t>
            </a:r>
            <a:r>
              <a:rPr lang="en-US" sz="2000" b="1" dirty="0" smtClean="0"/>
              <a:t>…</a:t>
            </a:r>
          </a:p>
          <a:p>
            <a:pPr algn="ctr"/>
            <a:endParaRPr lang="en-US" sz="2000" b="1" dirty="0"/>
          </a:p>
        </p:txBody>
      </p:sp>
      <p:graphicFrame>
        <p:nvGraphicFramePr>
          <p:cNvPr id="3" name="Table 2"/>
          <p:cNvGraphicFramePr>
            <a:graphicFrameLocks noGrp="1"/>
          </p:cNvGraphicFramePr>
          <p:nvPr/>
        </p:nvGraphicFramePr>
        <p:xfrm>
          <a:off x="914400" y="401320"/>
          <a:ext cx="6096000" cy="647192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Milk </a:t>
                      </a:r>
                      <a:r>
                        <a:rPr lang="en-US" dirty="0" err="1" smtClean="0"/>
                        <a:t>Compositon</a:t>
                      </a:r>
                      <a:endParaRPr lang="en-US" dirty="0"/>
                    </a:p>
                  </a:txBody>
                  <a:tcPr/>
                </a:tc>
                <a:tc>
                  <a:txBody>
                    <a:bodyPr/>
                    <a:lstStyle/>
                    <a:p>
                      <a:r>
                        <a:rPr lang="en-US" dirty="0" smtClean="0"/>
                        <a:t>13% fat,</a:t>
                      </a:r>
                      <a:r>
                        <a:rPr lang="en-US" baseline="0" dirty="0" smtClean="0"/>
                        <a:t> 9.7% protein, 3.2% lactose</a:t>
                      </a:r>
                      <a:endParaRPr lang="en-US" dirty="0"/>
                    </a:p>
                  </a:txBody>
                  <a:tcPr/>
                </a:tc>
              </a:tr>
              <a:tr h="370840">
                <a:tc>
                  <a:txBody>
                    <a:bodyPr/>
                    <a:lstStyle/>
                    <a:p>
                      <a:r>
                        <a:rPr lang="en-US" dirty="0" smtClean="0"/>
                        <a:t>Respiratory rate</a:t>
                      </a:r>
                      <a:endParaRPr lang="en-US" dirty="0"/>
                    </a:p>
                  </a:txBody>
                  <a:tcPr/>
                </a:tc>
                <a:tc>
                  <a:txBody>
                    <a:bodyPr/>
                    <a:lstStyle/>
                    <a:p>
                      <a:r>
                        <a:rPr lang="en-US" dirty="0" smtClean="0"/>
                        <a:t>  70-115</a:t>
                      </a:r>
                      <a:r>
                        <a:rPr lang="en-US" baseline="0" dirty="0" smtClean="0"/>
                        <a:t> / min</a:t>
                      </a:r>
                      <a:endParaRPr lang="en-US" dirty="0"/>
                    </a:p>
                  </a:txBody>
                  <a:tcPr/>
                </a:tc>
              </a:tr>
              <a:tr h="370840">
                <a:tc>
                  <a:txBody>
                    <a:bodyPr/>
                    <a:lstStyle/>
                    <a:p>
                      <a:r>
                        <a:rPr lang="en-US" dirty="0" smtClean="0"/>
                        <a:t>Tidal volume</a:t>
                      </a:r>
                      <a:endParaRPr lang="en-US" dirty="0"/>
                    </a:p>
                  </a:txBody>
                  <a:tcPr/>
                </a:tc>
                <a:tc>
                  <a:txBody>
                    <a:bodyPr/>
                    <a:lstStyle/>
                    <a:p>
                      <a:r>
                        <a:rPr lang="en-US" dirty="0" smtClean="0"/>
                        <a:t>   0.6-2 ml</a:t>
                      </a:r>
                      <a:endParaRPr lang="en-US" dirty="0"/>
                    </a:p>
                  </a:txBody>
                  <a:tcPr/>
                </a:tc>
              </a:tr>
              <a:tr h="370840">
                <a:tc>
                  <a:txBody>
                    <a:bodyPr/>
                    <a:lstStyle/>
                    <a:p>
                      <a:r>
                        <a:rPr lang="en-US" dirty="0" smtClean="0"/>
                        <a:t>Oxygen use</a:t>
                      </a:r>
                      <a:endParaRPr lang="en-US" dirty="0"/>
                    </a:p>
                  </a:txBody>
                  <a:tcPr/>
                </a:tc>
                <a:tc>
                  <a:txBody>
                    <a:bodyPr/>
                    <a:lstStyle/>
                    <a:p>
                      <a:r>
                        <a:rPr lang="en-US" dirty="0" smtClean="0"/>
                        <a:t>  0.68-1.10 ml/g/hr</a:t>
                      </a:r>
                      <a:endParaRPr lang="en-US" dirty="0"/>
                    </a:p>
                  </a:txBody>
                  <a:tcPr/>
                </a:tc>
              </a:tr>
              <a:tr h="370840">
                <a:tc>
                  <a:txBody>
                    <a:bodyPr/>
                    <a:lstStyle/>
                    <a:p>
                      <a:r>
                        <a:rPr lang="en-US" dirty="0" smtClean="0"/>
                        <a:t>Heart rate</a:t>
                      </a:r>
                      <a:endParaRPr lang="en-US" dirty="0"/>
                    </a:p>
                  </a:txBody>
                  <a:tcPr/>
                </a:tc>
                <a:tc>
                  <a:txBody>
                    <a:bodyPr/>
                    <a:lstStyle/>
                    <a:p>
                      <a:r>
                        <a:rPr lang="en-US" dirty="0" smtClean="0"/>
                        <a:t>  250-450 /min</a:t>
                      </a:r>
                      <a:endParaRPr lang="en-US" dirty="0"/>
                    </a:p>
                  </a:txBody>
                  <a:tcPr/>
                </a:tc>
              </a:tr>
              <a:tr h="370840">
                <a:tc>
                  <a:txBody>
                    <a:bodyPr/>
                    <a:lstStyle/>
                    <a:p>
                      <a:r>
                        <a:rPr lang="en-US" dirty="0" smtClean="0"/>
                        <a:t>Blood volume</a:t>
                      </a:r>
                      <a:endParaRPr lang="en-US" dirty="0"/>
                    </a:p>
                  </a:txBody>
                  <a:tcPr/>
                </a:tc>
                <a:tc>
                  <a:txBody>
                    <a:bodyPr/>
                    <a:lstStyle/>
                    <a:p>
                      <a:r>
                        <a:rPr lang="en-US" dirty="0" smtClean="0"/>
                        <a:t>  54-70 ml/kg</a:t>
                      </a:r>
                      <a:endParaRPr lang="en-US" dirty="0"/>
                    </a:p>
                  </a:txBody>
                  <a:tcPr/>
                </a:tc>
              </a:tr>
              <a:tr h="370840">
                <a:tc>
                  <a:txBody>
                    <a:bodyPr/>
                    <a:lstStyle/>
                    <a:p>
                      <a:r>
                        <a:rPr lang="en-US" dirty="0" smtClean="0"/>
                        <a:t>Blood pressure</a:t>
                      </a:r>
                      <a:endParaRPr lang="en-US" dirty="0"/>
                    </a:p>
                  </a:txBody>
                  <a:tcPr/>
                </a:tc>
                <a:tc>
                  <a:txBody>
                    <a:bodyPr/>
                    <a:lstStyle/>
                    <a:p>
                      <a:r>
                        <a:rPr lang="en-US" dirty="0" smtClean="0"/>
                        <a:t> 84-134/60 mm Hg</a:t>
                      </a:r>
                      <a:endParaRPr lang="en-US" dirty="0"/>
                    </a:p>
                  </a:txBody>
                  <a:tcPr/>
                </a:tc>
              </a:tr>
              <a:tr h="370840">
                <a:tc>
                  <a:txBody>
                    <a:bodyPr/>
                    <a:lstStyle/>
                    <a:p>
                      <a:r>
                        <a:rPr lang="en-US" dirty="0" smtClean="0"/>
                        <a:t>Erythrocyte</a:t>
                      </a:r>
                      <a:endParaRPr lang="en-US" dirty="0"/>
                    </a:p>
                  </a:txBody>
                  <a:tcPr/>
                </a:tc>
                <a:tc>
                  <a:txBody>
                    <a:bodyPr/>
                    <a:lstStyle/>
                    <a:p>
                      <a:r>
                        <a:rPr lang="en-US" dirty="0" smtClean="0"/>
                        <a:t>  7-10×10</a:t>
                      </a:r>
                      <a:r>
                        <a:rPr lang="en-US" sz="1400" dirty="0" smtClean="0"/>
                        <a:t>3 / mm3</a:t>
                      </a:r>
                      <a:endParaRPr lang="en-US" dirty="0"/>
                    </a:p>
                  </a:txBody>
                  <a:tcPr/>
                </a:tc>
              </a:tr>
              <a:tr h="370840">
                <a:tc>
                  <a:txBody>
                    <a:bodyPr/>
                    <a:lstStyle/>
                    <a:p>
                      <a:r>
                        <a:rPr lang="en-US" dirty="0" err="1" smtClean="0"/>
                        <a:t>Hematocrit</a:t>
                      </a:r>
                      <a:endParaRPr lang="en-US" dirty="0"/>
                    </a:p>
                  </a:txBody>
                  <a:tcPr/>
                </a:tc>
                <a:tc>
                  <a:txBody>
                    <a:bodyPr/>
                    <a:lstStyle/>
                    <a:p>
                      <a:r>
                        <a:rPr lang="en-US" dirty="0" smtClean="0"/>
                        <a:t>   36-48%</a:t>
                      </a:r>
                      <a:endParaRPr lang="en-US" dirty="0"/>
                    </a:p>
                  </a:txBody>
                  <a:tcPr/>
                </a:tc>
              </a:tr>
              <a:tr h="370840">
                <a:tc>
                  <a:txBody>
                    <a:bodyPr/>
                    <a:lstStyle/>
                    <a:p>
                      <a:r>
                        <a:rPr lang="en-US" dirty="0" smtClean="0"/>
                        <a:t>Hemoglobin</a:t>
                      </a:r>
                      <a:endParaRPr lang="en-US" dirty="0"/>
                    </a:p>
                  </a:txBody>
                  <a:tcPr/>
                </a:tc>
                <a:tc>
                  <a:txBody>
                    <a:bodyPr/>
                    <a:lstStyle/>
                    <a:p>
                      <a:r>
                        <a:rPr lang="en-US" dirty="0" smtClean="0"/>
                        <a:t>    11-18 gm/dl</a:t>
                      </a:r>
                      <a:endParaRPr lang="en-US" dirty="0"/>
                    </a:p>
                  </a:txBody>
                  <a:tcPr/>
                </a:tc>
              </a:tr>
              <a:tr h="370840">
                <a:tc>
                  <a:txBody>
                    <a:bodyPr/>
                    <a:lstStyle/>
                    <a:p>
                      <a:r>
                        <a:rPr lang="en-US" dirty="0" smtClean="0"/>
                        <a:t>Leukocyte</a:t>
                      </a:r>
                      <a:endParaRPr lang="en-US" dirty="0"/>
                    </a:p>
                  </a:txBody>
                  <a:tcPr/>
                </a:tc>
                <a:tc>
                  <a:txBody>
                    <a:bodyPr/>
                    <a:lstStyle/>
                    <a:p>
                      <a:r>
                        <a:rPr lang="en-US" dirty="0" smtClean="0"/>
                        <a:t>  6-17×10</a:t>
                      </a:r>
                      <a:r>
                        <a:rPr lang="en-US" sz="1400" dirty="0" smtClean="0"/>
                        <a:t>3/mm 3</a:t>
                      </a:r>
                      <a:endParaRPr lang="en-US" dirty="0"/>
                    </a:p>
                  </a:txBody>
                  <a:tcPr/>
                </a:tc>
              </a:tr>
              <a:tr h="370840">
                <a:tc>
                  <a:txBody>
                    <a:bodyPr/>
                    <a:lstStyle/>
                    <a:p>
                      <a:r>
                        <a:rPr lang="en-US" dirty="0" smtClean="0"/>
                        <a:t>          </a:t>
                      </a:r>
                      <a:r>
                        <a:rPr lang="en-US" dirty="0" err="1" smtClean="0"/>
                        <a:t>neutrophils</a:t>
                      </a:r>
                      <a:endParaRPr lang="en-US" dirty="0"/>
                    </a:p>
                  </a:txBody>
                  <a:tcPr/>
                </a:tc>
                <a:tc>
                  <a:txBody>
                    <a:bodyPr/>
                    <a:lstStyle/>
                    <a:p>
                      <a:r>
                        <a:rPr lang="en-US" dirty="0" smtClean="0"/>
                        <a:t>         9-34%</a:t>
                      </a:r>
                      <a:endParaRPr lang="en-US" dirty="0"/>
                    </a:p>
                  </a:txBody>
                  <a:tcPr/>
                </a:tc>
              </a:tr>
              <a:tr h="370840">
                <a:tc>
                  <a:txBody>
                    <a:bodyPr/>
                    <a:lstStyle/>
                    <a:p>
                      <a:r>
                        <a:rPr lang="en-US" dirty="0" smtClean="0"/>
                        <a:t>          lymphocytes</a:t>
                      </a:r>
                      <a:endParaRPr lang="en-US" dirty="0"/>
                    </a:p>
                  </a:txBody>
                  <a:tcPr/>
                </a:tc>
                <a:tc>
                  <a:txBody>
                    <a:bodyPr/>
                    <a:lstStyle/>
                    <a:p>
                      <a:r>
                        <a:rPr lang="en-US" dirty="0" smtClean="0"/>
                        <a:t>         65-85%</a:t>
                      </a:r>
                      <a:endParaRPr lang="en-US" dirty="0"/>
                    </a:p>
                  </a:txBody>
                  <a:tcPr/>
                </a:tc>
              </a:tr>
              <a:tr h="370840">
                <a:tc>
                  <a:txBody>
                    <a:bodyPr/>
                    <a:lstStyle/>
                    <a:p>
                      <a:r>
                        <a:rPr lang="en-US" dirty="0" smtClean="0"/>
                        <a:t>           </a:t>
                      </a:r>
                      <a:r>
                        <a:rPr lang="en-US" dirty="0" err="1" smtClean="0"/>
                        <a:t>monocytes</a:t>
                      </a:r>
                      <a:endParaRPr lang="en-US" dirty="0"/>
                    </a:p>
                  </a:txBody>
                  <a:tcPr/>
                </a:tc>
                <a:tc>
                  <a:txBody>
                    <a:bodyPr/>
                    <a:lstStyle/>
                    <a:p>
                      <a:r>
                        <a:rPr lang="en-US" dirty="0" smtClean="0"/>
                        <a:t>         0-5%</a:t>
                      </a:r>
                      <a:endParaRPr lang="en-US" dirty="0"/>
                    </a:p>
                  </a:txBody>
                  <a:tcPr/>
                </a:tc>
              </a:tr>
              <a:tr h="370840">
                <a:tc>
                  <a:txBody>
                    <a:bodyPr/>
                    <a:lstStyle/>
                    <a:p>
                      <a:r>
                        <a:rPr lang="en-US" baseline="0" dirty="0" smtClean="0"/>
                        <a:t>           </a:t>
                      </a:r>
                      <a:r>
                        <a:rPr lang="en-US" baseline="0" dirty="0" err="1" smtClean="0"/>
                        <a:t>basophils</a:t>
                      </a:r>
                      <a:endParaRPr lang="en-US" dirty="0"/>
                    </a:p>
                  </a:txBody>
                  <a:tcPr/>
                </a:tc>
                <a:tc>
                  <a:txBody>
                    <a:bodyPr/>
                    <a:lstStyle/>
                    <a:p>
                      <a:r>
                        <a:rPr lang="en-US" dirty="0" smtClean="0"/>
                        <a:t>         0-1.5%</a:t>
                      </a:r>
                      <a:endParaRPr lang="en-US" dirty="0"/>
                    </a:p>
                  </a:txBody>
                  <a:tcPr/>
                </a:tc>
              </a:tr>
              <a:tr h="396240">
                <a:tc>
                  <a:txBody>
                    <a:bodyPr/>
                    <a:lstStyle/>
                    <a:p>
                      <a:r>
                        <a:rPr lang="en-US" dirty="0" smtClean="0"/>
                        <a:t>          </a:t>
                      </a:r>
                      <a:r>
                        <a:rPr lang="en-US" dirty="0" err="1" smtClean="0"/>
                        <a:t>eosinophils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r>
                        <a:rPr lang="en-US" dirty="0" smtClean="0"/>
                        <a:t>0-6%</a:t>
                      </a:r>
                    </a:p>
                    <a:p>
                      <a:endParaRPr lang="en-US"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0"/>
            <a:ext cx="7772400" cy="707886"/>
          </a:xfrm>
          <a:prstGeom prst="rect">
            <a:avLst/>
          </a:prstGeom>
          <a:noFill/>
        </p:spPr>
        <p:txBody>
          <a:bodyPr wrap="square" rtlCol="0">
            <a:spAutoFit/>
          </a:bodyPr>
          <a:lstStyle/>
          <a:p>
            <a:pPr algn="ctr"/>
            <a:r>
              <a:rPr lang="en-US" sz="2000" b="1" dirty="0" smtClean="0"/>
              <a:t>Physiological Values  </a:t>
            </a:r>
            <a:r>
              <a:rPr lang="en-US" sz="2000" b="1" dirty="0" err="1" smtClean="0"/>
              <a:t>Contine</a:t>
            </a:r>
            <a:r>
              <a:rPr lang="en-US" sz="2000" b="1" dirty="0" smtClean="0"/>
              <a:t>…</a:t>
            </a:r>
          </a:p>
          <a:p>
            <a:pPr algn="ctr"/>
            <a:endParaRPr lang="en-US" sz="2000" b="1" dirty="0"/>
          </a:p>
        </p:txBody>
      </p:sp>
      <p:graphicFrame>
        <p:nvGraphicFramePr>
          <p:cNvPr id="3" name="Table 2"/>
          <p:cNvGraphicFramePr>
            <a:graphicFrameLocks noGrp="1"/>
          </p:cNvGraphicFramePr>
          <p:nvPr/>
        </p:nvGraphicFramePr>
        <p:xfrm>
          <a:off x="685800" y="533400"/>
          <a:ext cx="6096000" cy="5186680"/>
        </p:xfrm>
        <a:graphic>
          <a:graphicData uri="http://schemas.openxmlformats.org/drawingml/2006/table">
            <a:tbl>
              <a:tblPr firstRow="1" bandRow="1">
                <a:tableStyleId>{5C22544A-7EE6-4342-B048-85BDC9FD1C3A}</a:tableStyleId>
              </a:tblPr>
              <a:tblGrid>
                <a:gridCol w="3048000"/>
                <a:gridCol w="3048000"/>
              </a:tblGrid>
              <a:tr h="320040">
                <a:tc>
                  <a:txBody>
                    <a:bodyPr/>
                    <a:lstStyle/>
                    <a:p>
                      <a:r>
                        <a:rPr lang="en-US" dirty="0" smtClean="0"/>
                        <a:t>     Platelets</a:t>
                      </a:r>
                      <a:endParaRPr lang="en-US" dirty="0"/>
                    </a:p>
                  </a:txBody>
                  <a:tcPr/>
                </a:tc>
                <a:tc>
                  <a:txBody>
                    <a:bodyPr/>
                    <a:lstStyle/>
                    <a:p>
                      <a:r>
                        <a:rPr lang="en-US" dirty="0" smtClean="0"/>
                        <a:t>    500-1300×10</a:t>
                      </a:r>
                      <a:r>
                        <a:rPr lang="en-US" sz="1400" dirty="0" smtClean="0"/>
                        <a:t>3</a:t>
                      </a:r>
                      <a:endParaRPr lang="en-US" dirty="0"/>
                    </a:p>
                  </a:txBody>
                  <a:tcPr/>
                </a:tc>
              </a:tr>
              <a:tr h="370840">
                <a:tc>
                  <a:txBody>
                    <a:bodyPr/>
                    <a:lstStyle/>
                    <a:p>
                      <a:r>
                        <a:rPr lang="en-US" dirty="0" smtClean="0"/>
                        <a:t> Serum protein</a:t>
                      </a:r>
                      <a:endParaRPr lang="en-US" dirty="0"/>
                    </a:p>
                  </a:txBody>
                  <a:tcPr/>
                </a:tc>
                <a:tc>
                  <a:txBody>
                    <a:bodyPr/>
                    <a:lstStyle/>
                    <a:p>
                      <a:r>
                        <a:rPr lang="en-US" dirty="0" smtClean="0"/>
                        <a:t>5.6-7.6</a:t>
                      </a:r>
                      <a:r>
                        <a:rPr lang="en-US" baseline="0" dirty="0" smtClean="0"/>
                        <a:t> g/ml</a:t>
                      </a:r>
                      <a:endParaRPr lang="en-US" dirty="0"/>
                    </a:p>
                  </a:txBody>
                  <a:tcPr/>
                </a:tc>
              </a:tr>
              <a:tr h="370840">
                <a:tc>
                  <a:txBody>
                    <a:bodyPr/>
                    <a:lstStyle/>
                    <a:p>
                      <a:r>
                        <a:rPr lang="en-US" dirty="0" smtClean="0"/>
                        <a:t>Albumin</a:t>
                      </a:r>
                      <a:endParaRPr lang="en-US" dirty="0"/>
                    </a:p>
                  </a:txBody>
                  <a:tcPr/>
                </a:tc>
                <a:tc>
                  <a:txBody>
                    <a:bodyPr/>
                    <a:lstStyle/>
                    <a:p>
                      <a:r>
                        <a:rPr lang="en-US" dirty="0" smtClean="0"/>
                        <a:t>3.8-4.8 g/dl</a:t>
                      </a:r>
                      <a:endParaRPr lang="en-US" dirty="0"/>
                    </a:p>
                  </a:txBody>
                  <a:tcPr/>
                </a:tc>
              </a:tr>
              <a:tr h="370840">
                <a:tc>
                  <a:txBody>
                    <a:bodyPr/>
                    <a:lstStyle/>
                    <a:p>
                      <a:r>
                        <a:rPr lang="en-US" dirty="0" smtClean="0"/>
                        <a:t> Globulin</a:t>
                      </a:r>
                      <a:endParaRPr lang="en-US" dirty="0"/>
                    </a:p>
                  </a:txBody>
                  <a:tcPr/>
                </a:tc>
                <a:tc>
                  <a:txBody>
                    <a:bodyPr/>
                    <a:lstStyle/>
                    <a:p>
                      <a:r>
                        <a:rPr lang="en-US" dirty="0" smtClean="0"/>
                        <a:t>1.8-3 g/ml</a:t>
                      </a:r>
                      <a:endParaRPr lang="en-US" dirty="0"/>
                    </a:p>
                  </a:txBody>
                  <a:tcPr/>
                </a:tc>
              </a:tr>
              <a:tr h="370840">
                <a:tc>
                  <a:txBody>
                    <a:bodyPr/>
                    <a:lstStyle/>
                    <a:p>
                      <a:r>
                        <a:rPr lang="en-US" dirty="0" smtClean="0"/>
                        <a:t> Serum glucose</a:t>
                      </a:r>
                      <a:endParaRPr lang="en-US" dirty="0"/>
                    </a:p>
                  </a:txBody>
                  <a:tcPr/>
                </a:tc>
                <a:tc>
                  <a:txBody>
                    <a:bodyPr/>
                    <a:lstStyle/>
                    <a:p>
                      <a:r>
                        <a:rPr lang="en-US" dirty="0" smtClean="0"/>
                        <a:t>50-135 mg/dl</a:t>
                      </a:r>
                      <a:endParaRPr lang="en-US" dirty="0"/>
                    </a:p>
                  </a:txBody>
                  <a:tcPr/>
                </a:tc>
              </a:tr>
              <a:tr h="370840">
                <a:tc>
                  <a:txBody>
                    <a:bodyPr/>
                    <a:lstStyle/>
                    <a:p>
                      <a:r>
                        <a:rPr lang="en-US" dirty="0" smtClean="0"/>
                        <a:t> Blood urea nitrogen</a:t>
                      </a:r>
                      <a:endParaRPr lang="en-US" dirty="0"/>
                    </a:p>
                  </a:txBody>
                  <a:tcPr/>
                </a:tc>
                <a:tc>
                  <a:txBody>
                    <a:bodyPr/>
                    <a:lstStyle/>
                    <a:p>
                      <a:r>
                        <a:rPr lang="en-US" dirty="0" smtClean="0"/>
                        <a:t>15-21 mg/dl</a:t>
                      </a:r>
                      <a:endParaRPr lang="en-US" dirty="0"/>
                    </a:p>
                  </a:txBody>
                  <a:tcPr/>
                </a:tc>
              </a:tr>
              <a:tr h="370840">
                <a:tc>
                  <a:txBody>
                    <a:bodyPr/>
                    <a:lstStyle/>
                    <a:p>
                      <a:r>
                        <a:rPr lang="en-US" dirty="0" err="1" smtClean="0"/>
                        <a:t>Creatinine</a:t>
                      </a:r>
                      <a:endParaRPr lang="en-US" dirty="0"/>
                    </a:p>
                  </a:txBody>
                  <a:tcPr/>
                </a:tc>
                <a:tc>
                  <a:txBody>
                    <a:bodyPr/>
                    <a:lstStyle/>
                    <a:p>
                      <a:r>
                        <a:rPr lang="en-US" dirty="0" smtClean="0"/>
                        <a:t>0.2-0.8 mg/dl</a:t>
                      </a:r>
                      <a:endParaRPr lang="en-US" dirty="0"/>
                    </a:p>
                  </a:txBody>
                  <a:tcPr/>
                </a:tc>
              </a:tr>
              <a:tr h="370840">
                <a:tc>
                  <a:txBody>
                    <a:bodyPr/>
                    <a:lstStyle/>
                    <a:p>
                      <a:r>
                        <a:rPr lang="en-US" dirty="0" smtClean="0"/>
                        <a:t>Total </a:t>
                      </a:r>
                      <a:r>
                        <a:rPr lang="en-US" dirty="0" err="1" smtClean="0"/>
                        <a:t>bilirubin</a:t>
                      </a:r>
                      <a:endParaRPr lang="en-US" dirty="0"/>
                    </a:p>
                  </a:txBody>
                  <a:tcPr/>
                </a:tc>
                <a:tc>
                  <a:txBody>
                    <a:bodyPr/>
                    <a:lstStyle/>
                    <a:p>
                      <a:r>
                        <a:rPr lang="en-US" dirty="0" smtClean="0"/>
                        <a:t>0.20-0.55 mg/dl</a:t>
                      </a:r>
                      <a:endParaRPr lang="en-US" dirty="0"/>
                    </a:p>
                  </a:txBody>
                  <a:tcPr/>
                </a:tc>
              </a:tr>
              <a:tr h="370840">
                <a:tc>
                  <a:txBody>
                    <a:bodyPr/>
                    <a:lstStyle/>
                    <a:p>
                      <a:r>
                        <a:rPr lang="en-US" dirty="0" smtClean="0"/>
                        <a:t>Serum lipids</a:t>
                      </a:r>
                      <a:endParaRPr lang="en-US" dirty="0"/>
                    </a:p>
                  </a:txBody>
                  <a:tcPr/>
                </a:tc>
                <a:tc>
                  <a:txBody>
                    <a:bodyPr/>
                    <a:lstStyle/>
                    <a:p>
                      <a:r>
                        <a:rPr lang="en-US" dirty="0" smtClean="0"/>
                        <a:t>70-415</a:t>
                      </a:r>
                      <a:r>
                        <a:rPr lang="en-US" baseline="0" dirty="0" smtClean="0"/>
                        <a:t> mg/dl</a:t>
                      </a:r>
                      <a:endParaRPr lang="en-US" dirty="0"/>
                    </a:p>
                  </a:txBody>
                  <a:tcPr/>
                </a:tc>
              </a:tr>
              <a:tr h="370840">
                <a:tc>
                  <a:txBody>
                    <a:bodyPr/>
                    <a:lstStyle/>
                    <a:p>
                      <a:r>
                        <a:rPr lang="en-US" dirty="0" smtClean="0"/>
                        <a:t>Phospholipids</a:t>
                      </a:r>
                      <a:endParaRPr lang="en-US" dirty="0"/>
                    </a:p>
                  </a:txBody>
                  <a:tcPr/>
                </a:tc>
                <a:tc>
                  <a:txBody>
                    <a:bodyPr/>
                    <a:lstStyle/>
                    <a:p>
                      <a:r>
                        <a:rPr lang="en-US" dirty="0" smtClean="0"/>
                        <a:t>36-130 mg/dl</a:t>
                      </a:r>
                      <a:endParaRPr lang="en-US" dirty="0"/>
                    </a:p>
                  </a:txBody>
                  <a:tcPr/>
                </a:tc>
              </a:tr>
              <a:tr h="370840">
                <a:tc>
                  <a:txBody>
                    <a:bodyPr/>
                    <a:lstStyle/>
                    <a:p>
                      <a:r>
                        <a:rPr lang="en-US" dirty="0" smtClean="0"/>
                        <a:t>Triglycerides</a:t>
                      </a:r>
                      <a:endParaRPr lang="en-US" dirty="0"/>
                    </a:p>
                  </a:txBody>
                  <a:tcPr/>
                </a:tc>
                <a:tc>
                  <a:txBody>
                    <a:bodyPr/>
                    <a:lstStyle/>
                    <a:p>
                      <a:r>
                        <a:rPr lang="en-US" dirty="0" smtClean="0"/>
                        <a:t>26-145 mg/dl</a:t>
                      </a:r>
                      <a:endParaRPr lang="en-US" dirty="0"/>
                    </a:p>
                  </a:txBody>
                  <a:tcPr/>
                </a:tc>
              </a:tr>
              <a:tr h="370840">
                <a:tc>
                  <a:txBody>
                    <a:bodyPr/>
                    <a:lstStyle/>
                    <a:p>
                      <a:r>
                        <a:rPr lang="en-US" dirty="0" smtClean="0"/>
                        <a:t>Cholesterol</a:t>
                      </a:r>
                      <a:endParaRPr lang="en-US" dirty="0"/>
                    </a:p>
                  </a:txBody>
                  <a:tcPr/>
                </a:tc>
                <a:tc>
                  <a:txBody>
                    <a:bodyPr/>
                    <a:lstStyle/>
                    <a:p>
                      <a:r>
                        <a:rPr lang="en-US" dirty="0" smtClean="0"/>
                        <a:t>40-130 mg/dl</a:t>
                      </a:r>
                      <a:endParaRPr lang="en-US" dirty="0"/>
                    </a:p>
                  </a:txBody>
                  <a:tcPr/>
                </a:tc>
              </a:tr>
              <a:tr h="370840">
                <a:tc>
                  <a:txBody>
                    <a:bodyPr/>
                    <a:lstStyle/>
                    <a:p>
                      <a:r>
                        <a:rPr lang="en-US" dirty="0" smtClean="0"/>
                        <a:t>Serum calcium </a:t>
                      </a:r>
                      <a:endParaRPr lang="en-US" dirty="0"/>
                    </a:p>
                  </a:txBody>
                  <a:tcPr/>
                </a:tc>
                <a:tc>
                  <a:txBody>
                    <a:bodyPr/>
                    <a:lstStyle/>
                    <a:p>
                      <a:r>
                        <a:rPr lang="en-US" dirty="0" smtClean="0"/>
                        <a:t>5.5-12 mg/dl</a:t>
                      </a:r>
                      <a:endParaRPr lang="en-US" dirty="0"/>
                    </a:p>
                  </a:txBody>
                  <a:tcPr/>
                </a:tc>
              </a:tr>
              <a:tr h="370840">
                <a:tc>
                  <a:txBody>
                    <a:bodyPr/>
                    <a:lstStyle/>
                    <a:p>
                      <a:r>
                        <a:rPr lang="en-US" dirty="0" smtClean="0"/>
                        <a:t>Serum phosphate</a:t>
                      </a:r>
                      <a:endParaRPr lang="en-US" dirty="0"/>
                    </a:p>
                  </a:txBody>
                  <a:tcPr/>
                </a:tc>
                <a:tc>
                  <a:txBody>
                    <a:bodyPr/>
                    <a:lstStyle/>
                    <a:p>
                      <a:r>
                        <a:rPr lang="en-US" dirty="0" smtClean="0"/>
                        <a:t>5.3-8.3 mg/dl</a:t>
                      </a:r>
                      <a:endParaRPr lang="en-US" dirty="0"/>
                    </a:p>
                  </a:txBody>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549</TotalTime>
  <Words>3284</Words>
  <Application>Microsoft Office PowerPoint</Application>
  <PresentationFormat>On-screen Show (4:3)</PresentationFormat>
  <Paragraphs>385</Paragraphs>
  <Slides>51</Slides>
  <Notes>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Opulent</vt:lpstr>
      <vt:lpstr>General Guide to the Rat</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Goli</dc:creator>
  <cp:lastModifiedBy>nnamvarasl</cp:lastModifiedBy>
  <cp:revision>37</cp:revision>
  <dcterms:created xsi:type="dcterms:W3CDTF">2014-11-15T13:46:36Z</dcterms:created>
  <dcterms:modified xsi:type="dcterms:W3CDTF">2014-11-16T08:35:53Z</dcterms:modified>
</cp:coreProperties>
</file>